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07" r:id="rId2"/>
    <p:sldId id="260" r:id="rId3"/>
    <p:sldId id="400" r:id="rId4"/>
    <p:sldId id="401" r:id="rId5"/>
    <p:sldId id="399" r:id="rId6"/>
    <p:sldId id="403" r:id="rId7"/>
    <p:sldId id="402" r:id="rId8"/>
    <p:sldId id="406" r:id="rId9"/>
    <p:sldId id="405" r:id="rId10"/>
    <p:sldId id="407" r:id="rId11"/>
    <p:sldId id="408" r:id="rId12"/>
    <p:sldId id="425" r:id="rId13"/>
    <p:sldId id="424" r:id="rId14"/>
    <p:sldId id="367" r:id="rId15"/>
    <p:sldId id="283" r:id="rId16"/>
    <p:sldId id="282" r:id="rId17"/>
    <p:sldId id="280" r:id="rId18"/>
    <p:sldId id="279" r:id="rId19"/>
    <p:sldId id="278" r:id="rId20"/>
    <p:sldId id="277" r:id="rId21"/>
    <p:sldId id="430" r:id="rId22"/>
    <p:sldId id="427" r:id="rId23"/>
    <p:sldId id="428" r:id="rId24"/>
    <p:sldId id="429" r:id="rId25"/>
    <p:sldId id="379" r:id="rId26"/>
    <p:sldId id="380" r:id="rId27"/>
    <p:sldId id="375" r:id="rId28"/>
    <p:sldId id="376" r:id="rId29"/>
    <p:sldId id="377" r:id="rId30"/>
    <p:sldId id="378" r:id="rId31"/>
    <p:sldId id="265" r:id="rId32"/>
    <p:sldId id="373" r:id="rId33"/>
    <p:sldId id="266" r:id="rId34"/>
    <p:sldId id="267" r:id="rId35"/>
    <p:sldId id="295" r:id="rId36"/>
    <p:sldId id="382" r:id="rId37"/>
    <p:sldId id="381" r:id="rId38"/>
    <p:sldId id="270" r:id="rId39"/>
    <p:sldId id="383" r:id="rId40"/>
    <p:sldId id="268" r:id="rId41"/>
    <p:sldId id="421" r:id="rId42"/>
    <p:sldId id="311" r:id="rId43"/>
    <p:sldId id="410" r:id="rId44"/>
    <p:sldId id="415" r:id="rId45"/>
    <p:sldId id="418" r:id="rId46"/>
    <p:sldId id="416" r:id="rId47"/>
    <p:sldId id="417" r:id="rId48"/>
    <p:sldId id="385" r:id="rId49"/>
    <p:sldId id="419" r:id="rId50"/>
    <p:sldId id="391" r:id="rId51"/>
    <p:sldId id="389" r:id="rId52"/>
    <p:sldId id="390" r:id="rId53"/>
    <p:sldId id="388" r:id="rId54"/>
    <p:sldId id="423" r:id="rId55"/>
    <p:sldId id="422" r:id="rId56"/>
    <p:sldId id="320" r:id="rId57"/>
    <p:sldId id="435" r:id="rId58"/>
    <p:sldId id="432" r:id="rId59"/>
    <p:sldId id="434" r:id="rId60"/>
    <p:sldId id="433" r:id="rId61"/>
    <p:sldId id="331" r:id="rId62"/>
    <p:sldId id="394" r:id="rId63"/>
    <p:sldId id="438" r:id="rId64"/>
    <p:sldId id="437" r:id="rId65"/>
    <p:sldId id="436" r:id="rId66"/>
    <p:sldId id="335" r:id="rId67"/>
    <p:sldId id="395" r:id="rId68"/>
    <p:sldId id="396" r:id="rId69"/>
    <p:sldId id="339" r:id="rId70"/>
    <p:sldId id="439" r:id="rId71"/>
    <p:sldId id="362" r:id="rId72"/>
    <p:sldId id="363" r:id="rId73"/>
    <p:sldId id="440" r:id="rId74"/>
    <p:sldId id="441" r:id="rId75"/>
    <p:sldId id="431" r:id="rId76"/>
    <p:sldId id="271" r:id="rId77"/>
    <p:sldId id="272" r:id="rId78"/>
    <p:sldId id="274" r:id="rId79"/>
    <p:sldId id="29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96" autoAdjust="0"/>
    <p:restoredTop sz="96880" autoAdjust="0"/>
  </p:normalViewPr>
  <p:slideViewPr>
    <p:cSldViewPr snapToGrid="0" snapToObjects="1">
      <p:cViewPr>
        <p:scale>
          <a:sx n="105" d="100"/>
          <a:sy n="105" d="100"/>
        </p:scale>
        <p:origin x="-170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8.emf"/><Relationship Id="rId3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8.emf"/><Relationship Id="rId3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E9485-D939-FA47-87AD-EB2FE2306F1E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B648E-C764-3E40-AFF7-F74094B2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2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B8256-A91B-6E4A-9B17-C0FBAF67ABB1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5C0CA-7D9C-EC49-B64B-F201AA8B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3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(10/6/16 14:59) -----</a:t>
            </a:r>
          </a:p>
          <a:p>
            <a:r>
              <a:rPr lang="en-US"/>
              <a:t>maybe even explicitly mention brigg's thesis chapter 3.5.2 (e.g.)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44EEE-9E4C-DA4F-8C22-E54B81A68B1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0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72ACE-6191-8D40-9476-31F6026362FE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5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31CFC-FE38-5145-BA62-388832F6EAE0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46EFE-F3C2-9843-BDA2-5445FB9AB95D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8E2F-F949-EC4C-9F55-E83B2927FE71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E83E-F83F-1D49-A324-A1B845EA455D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1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CCB6B-EE8B-4749-A822-E8186388A72D}" type="datetime1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137F1-CF5B-E842-98CF-A03250D4AD40}" type="datetime1">
              <a:rPr lang="en-US" smtClean="0"/>
              <a:t>3/20/18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4660-28FB-4C49-90D7-2BA3FFF936AE}" type="datetime1">
              <a:rPr lang="en-US" smtClean="0"/>
              <a:t>3/20/18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3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F00A-CA97-B448-9E2B-275A6C313B1E}" type="datetime1">
              <a:rPr lang="en-US" smtClean="0"/>
              <a:t>3/20/18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3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25C1-60BD-3A42-9959-C7395F67CDB2}" type="datetime1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3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2F3CA-6393-F246-809C-8F2DEF419796}" type="datetime1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C3853-7F0C-D74F-8309-51F58779F5DB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7F204-8729-7141-A122-6FD5AD7F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2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0.emf"/><Relationship Id="rId10" Type="http://schemas.openxmlformats.org/officeDocument/2006/relationships/image" Target="../media/image11.emf"/><Relationship Id="rId11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png"/><Relationship Id="rId14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losc.ligo.org/tutorial_optimal/" TargetMode="External"/><Relationship Id="rId5" Type="http://schemas.openxmlformats.org/officeDocument/2006/relationships/hyperlink" Target="http://www.grauonline.de/alexwww/ardumower/filter/filter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losc.ligo.org/tutorial_optimal/" TargetMode="External"/><Relationship Id="rId5" Type="http://schemas.openxmlformats.org/officeDocument/2006/relationships/hyperlink" Target="http://www.grauonline.de/alexwww/ardumower/filter/filter.html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hyperlink" Target="https://losc.ligo.org/tutorial_optimal/" TargetMode="External"/><Relationship Id="rId7" Type="http://schemas.openxmlformats.org/officeDocument/2006/relationships/hyperlink" Target="http://www.grauonline.de/alexwww/ardumower/filter/filter.html" TargetMode="External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25.emf"/><Relationship Id="rId9" Type="http://schemas.openxmlformats.org/officeDocument/2006/relationships/image" Target="../media/image2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2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oleObject" Target="../embeddings/oleObject16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17.bin"/><Relationship Id="rId10" Type="http://schemas.openxmlformats.org/officeDocument/2006/relationships/oleObject" Target="../embeddings/oleObject1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2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2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gif"/><Relationship Id="rId5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AstroChem/vis_sample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759" y="-1"/>
            <a:ext cx="10193599" cy="694266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118966"/>
            <a:ext cx="9144000" cy="1960033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Applications of Matched Filtering for Improved </a:t>
            </a:r>
            <a:r>
              <a:rPr lang="en-US" sz="38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Interferometric</a:t>
            </a:r>
            <a:r>
              <a:rPr lang="en-US" sz="3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Imaging and Weak Line Detection </a:t>
            </a:r>
            <a:endParaRPr lang="en-US" sz="3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083132"/>
            <a:ext cx="9144000" cy="74376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Collaborators: K. Öberg, S. Andrews, C. Walsh, I.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Czekala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J. Huang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33974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Ryan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A. Loomis (Harvard-Smithsonian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CfA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3589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FCF3-789B-774B-B34C-AE2284AD0845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10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Spectral </a:t>
            </a:r>
            <a:r>
              <a:rPr lang="en-US" sz="3900" dirty="0">
                <a:latin typeface="Helvetica Light"/>
                <a:cs typeface="Helvetica Light"/>
              </a:rPr>
              <a:t>r</a:t>
            </a:r>
            <a:r>
              <a:rPr lang="en-US" sz="3900" dirty="0" smtClean="0">
                <a:latin typeface="Helvetica Light"/>
                <a:cs typeface="Helvetica Light"/>
              </a:rPr>
              <a:t>esolution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2" name="Picture 1" descr="P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13" y="3694455"/>
            <a:ext cx="2304784" cy="23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150" r="9244" b="9187"/>
          <a:stretch/>
        </p:blipFill>
        <p:spPr>
          <a:xfrm>
            <a:off x="5778072" y="1338408"/>
            <a:ext cx="2304229" cy="2242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6109" y="6180664"/>
            <a:ext cx="1746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Jorgensen + (2016)</a:t>
            </a:r>
          </a:p>
        </p:txBody>
      </p:sp>
      <p:pic>
        <p:nvPicPr>
          <p:cNvPr id="14" name="Picture 13" descr="Screen Shot 2017-09-18 at 10.20.5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6"/>
          <a:stretch/>
        </p:blipFill>
        <p:spPr>
          <a:xfrm>
            <a:off x="5597420" y="3690197"/>
            <a:ext cx="2617153" cy="24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EEC3-F6EB-FA48-8375-AFC03EF8062F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11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Spectral </a:t>
            </a:r>
            <a:r>
              <a:rPr lang="en-US" sz="3900" dirty="0">
                <a:latin typeface="Helvetica Light"/>
                <a:cs typeface="Helvetica Light"/>
              </a:rPr>
              <a:t>r</a:t>
            </a:r>
            <a:r>
              <a:rPr lang="en-US" sz="3900" dirty="0" smtClean="0">
                <a:latin typeface="Helvetica Light"/>
                <a:cs typeface="Helvetica Light"/>
              </a:rPr>
              <a:t>esolution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Point source assumptions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2" name="Picture 1" descr="P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13" y="3694455"/>
            <a:ext cx="2304784" cy="23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  <p:pic>
        <p:nvPicPr>
          <p:cNvPr id="17" name="Picture 16" descr="Screen Shot 2017-09-18 at 10.2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6"/>
          <a:stretch/>
        </p:blipFill>
        <p:spPr>
          <a:xfrm>
            <a:off x="5597420" y="3690197"/>
            <a:ext cx="2617153" cy="24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5A93-9467-114C-9B95-F19B0DEC7CB5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12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Spectral </a:t>
            </a:r>
            <a:r>
              <a:rPr lang="en-US" sz="3900" dirty="0">
                <a:latin typeface="Helvetica Light"/>
                <a:cs typeface="Helvetica Light"/>
              </a:rPr>
              <a:t>r</a:t>
            </a:r>
            <a:r>
              <a:rPr lang="en-US" sz="3900" dirty="0" smtClean="0">
                <a:latin typeface="Helvetica Light"/>
                <a:cs typeface="Helvetica Light"/>
              </a:rPr>
              <a:t>esolution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Point source assumptions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2" name="Picture 1" descr="P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13" y="3694455"/>
            <a:ext cx="2304784" cy="23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118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4AC-99A5-7843-979F-CF9C91FB8373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13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Spectral </a:t>
            </a:r>
            <a:r>
              <a:rPr lang="en-US" sz="3900" dirty="0">
                <a:latin typeface="Helvetica Light"/>
                <a:cs typeface="Helvetica Light"/>
              </a:rPr>
              <a:t>r</a:t>
            </a:r>
            <a:r>
              <a:rPr lang="en-US" sz="3900" dirty="0" smtClean="0">
                <a:latin typeface="Helvetica Light"/>
                <a:cs typeface="Helvetica Light"/>
              </a:rPr>
              <a:t>esolution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Opportunities for improved techniques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2" name="Picture 1" descr="P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13" y="3694455"/>
            <a:ext cx="2304784" cy="23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150" r="9244" b="9187"/>
          <a:stretch/>
        </p:blipFill>
        <p:spPr>
          <a:xfrm>
            <a:off x="5778072" y="1338408"/>
            <a:ext cx="2304229" cy="2242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968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2DE1D-AB7C-6C42-93F2-4AD865C77F02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14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480259"/>
            <a:ext cx="8566482" cy="5020516"/>
          </a:xfrm>
        </p:spPr>
        <p:txBody>
          <a:bodyPr>
            <a:normAutofit/>
          </a:bodyPr>
          <a:lstStyle/>
          <a:p>
            <a:pPr marL="571500" lvl="1" indent="-5715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Matched filtering for improved weak spectral line detection</a:t>
            </a:r>
          </a:p>
          <a:p>
            <a:pPr marL="571500" lvl="1" indent="-571500">
              <a:buFont typeface="Arial"/>
              <a:buChar char="•"/>
            </a:pPr>
            <a:endParaRPr lang="en-US" sz="3900" dirty="0" smtClean="0">
              <a:latin typeface="Helvetica Light"/>
              <a:cs typeface="Helvetica Light"/>
            </a:endParaRPr>
          </a:p>
          <a:p>
            <a:pPr marL="571500" lvl="1" indent="-5715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Generalized Briggs weighting for improved image fidelity</a:t>
            </a:r>
            <a:endParaRPr lang="en-US" dirty="0" smtClean="0">
              <a:latin typeface="Helvetica Light"/>
              <a:cs typeface="Helvetica Light"/>
            </a:endParaRPr>
          </a:p>
          <a:p>
            <a:pPr marL="1200150" lvl="1" indent="-457200">
              <a:buFont typeface="Arial"/>
              <a:buChar char="•"/>
            </a:pP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Outline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470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15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5A8A9-A423-DA40-BFDF-1C129F09AAAB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Analyzing imaged observations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7245" y="1053959"/>
            <a:ext cx="6552046" cy="4796332"/>
            <a:chOff x="40122" y="17378"/>
            <a:chExt cx="4284874" cy="3136680"/>
          </a:xfrm>
        </p:grpSpPr>
        <p:pic>
          <p:nvPicPr>
            <p:cNvPr id="8" name="Picture 7" descr="channel_map (1)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3080"/>
            <a:stretch/>
          </p:blipFill>
          <p:spPr>
            <a:xfrm>
              <a:off x="40122" y="2487564"/>
              <a:ext cx="4284874" cy="666494"/>
            </a:xfrm>
            <a:prstGeom prst="rect">
              <a:avLst/>
            </a:prstGeom>
          </p:spPr>
        </p:pic>
        <p:pic>
          <p:nvPicPr>
            <p:cNvPr id="9" name="Picture 8" descr="Figure_1 (3)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19" t="20693" r="20476" b="15639"/>
            <a:stretch/>
          </p:blipFill>
          <p:spPr>
            <a:xfrm>
              <a:off x="1577061" y="339202"/>
              <a:ext cx="1982392" cy="1823766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45771" y="1998286"/>
              <a:ext cx="935379" cy="51779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20901" y="1673050"/>
              <a:ext cx="963883" cy="8416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85079" y="17378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Image Cube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0990" y="2234549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Channel Map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78855" y="1822292"/>
              <a:ext cx="1367359" cy="68925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5964300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94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72EB-4123-1741-8448-F2BECE752F64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Analyzing imaged observations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84" y="1039179"/>
            <a:ext cx="7040475" cy="4811112"/>
            <a:chOff x="-279298" y="7712"/>
            <a:chExt cx="4604294" cy="3146346"/>
          </a:xfrm>
        </p:grpSpPr>
        <p:pic>
          <p:nvPicPr>
            <p:cNvPr id="8" name="Picture 7" descr="channel_map (1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3080"/>
            <a:stretch/>
          </p:blipFill>
          <p:spPr>
            <a:xfrm>
              <a:off x="40122" y="2487564"/>
              <a:ext cx="4284874" cy="666494"/>
            </a:xfrm>
            <a:prstGeom prst="rect">
              <a:avLst/>
            </a:prstGeom>
          </p:spPr>
        </p:pic>
        <p:pic>
          <p:nvPicPr>
            <p:cNvPr id="9" name="Picture 8" descr="Figure_1 (3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19" t="20693" r="20476" b="15639"/>
            <a:stretch/>
          </p:blipFill>
          <p:spPr>
            <a:xfrm>
              <a:off x="1577061" y="339202"/>
              <a:ext cx="1982392" cy="1823766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16659957">
              <a:off x="2108307" y="27234"/>
              <a:ext cx="197053" cy="1109666"/>
            </a:xfrm>
            <a:prstGeom prst="rightBrac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943009"/>
                </p:ext>
              </p:extLst>
            </p:nvPr>
          </p:nvGraphicFramePr>
          <p:xfrm>
            <a:off x="1234161" y="484675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8" name="Equation" r:id="rId5" imgW="342900" imgH="368300" progId="Equation.3">
                    <p:embed/>
                  </p:oleObj>
                </mc:Choice>
                <mc:Fallback>
                  <p:oleObj name="Equation" r:id="rId5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34161" y="484675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 descr="moment_map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" t="2607" r="74672" b="58434"/>
            <a:stretch/>
          </p:blipFill>
          <p:spPr>
            <a:xfrm>
              <a:off x="30847" y="273120"/>
              <a:ext cx="955873" cy="904349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45771" y="1998286"/>
              <a:ext cx="935379" cy="51779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20901" y="1673050"/>
              <a:ext cx="963883" cy="8416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85079" y="17378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Image Cube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79298" y="7712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Moment Maps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0990" y="2234549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Channel Map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78855" y="1822292"/>
              <a:ext cx="1367359" cy="68925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970266" y="306751"/>
              <a:ext cx="1247086" cy="385664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1468283 w 1471255"/>
                <a:gd name="connsiteY0" fmla="*/ 146109 h 319455"/>
                <a:gd name="connsiteX1" fmla="*/ 1348037 w 1471255"/>
                <a:gd name="connsiteY1" fmla="*/ 10203 h 319455"/>
                <a:gd name="connsiteX2" fmla="*/ 934345 w 1471255"/>
                <a:gd name="connsiteY2" fmla="*/ 9005 h 319455"/>
                <a:gd name="connsiteX3" fmla="*/ 567253 w 1471255"/>
                <a:gd name="connsiteY3" fmla="*/ 3057 h 319455"/>
                <a:gd name="connsiteX4" fmla="*/ 0 w 1471255"/>
                <a:gd name="connsiteY4" fmla="*/ 319455 h 319455"/>
                <a:gd name="connsiteX0" fmla="*/ 1479016 w 1481988"/>
                <a:gd name="connsiteY0" fmla="*/ 146109 h 323032"/>
                <a:gd name="connsiteX1" fmla="*/ 1358770 w 1481988"/>
                <a:gd name="connsiteY1" fmla="*/ 10203 h 323032"/>
                <a:gd name="connsiteX2" fmla="*/ 945078 w 1481988"/>
                <a:gd name="connsiteY2" fmla="*/ 9005 h 323032"/>
                <a:gd name="connsiteX3" fmla="*/ 577986 w 1481988"/>
                <a:gd name="connsiteY3" fmla="*/ 3057 h 323032"/>
                <a:gd name="connsiteX4" fmla="*/ 0 w 1481988"/>
                <a:gd name="connsiteY4" fmla="*/ 323032 h 323032"/>
                <a:gd name="connsiteX0" fmla="*/ 1464706 w 1468324"/>
                <a:gd name="connsiteY0" fmla="*/ 142266 h 322767"/>
                <a:gd name="connsiteX1" fmla="*/ 1358770 w 1468324"/>
                <a:gd name="connsiteY1" fmla="*/ 9938 h 322767"/>
                <a:gd name="connsiteX2" fmla="*/ 945078 w 1468324"/>
                <a:gd name="connsiteY2" fmla="*/ 8740 h 322767"/>
                <a:gd name="connsiteX3" fmla="*/ 577986 w 1468324"/>
                <a:gd name="connsiteY3" fmla="*/ 2792 h 322767"/>
                <a:gd name="connsiteX4" fmla="*/ 0 w 1468324"/>
                <a:gd name="connsiteY4" fmla="*/ 322767 h 322767"/>
                <a:gd name="connsiteX0" fmla="*/ 1464706 w 1469493"/>
                <a:gd name="connsiteY0" fmla="*/ 156948 h 337449"/>
                <a:gd name="connsiteX1" fmla="*/ 1373079 w 1469493"/>
                <a:gd name="connsiteY1" fmla="*/ 6733 h 337449"/>
                <a:gd name="connsiteX2" fmla="*/ 945078 w 1469493"/>
                <a:gd name="connsiteY2" fmla="*/ 23422 h 337449"/>
                <a:gd name="connsiteX3" fmla="*/ 577986 w 1469493"/>
                <a:gd name="connsiteY3" fmla="*/ 17474 h 337449"/>
                <a:gd name="connsiteX4" fmla="*/ 0 w 1469493"/>
                <a:gd name="connsiteY4" fmla="*/ 337449 h 337449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77986 w 1469274"/>
                <a:gd name="connsiteY3" fmla="*/ 65598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163 h 385664"/>
                <a:gd name="connsiteX1" fmla="*/ 1373079 w 1469274"/>
                <a:gd name="connsiteY1" fmla="*/ 54948 h 385664"/>
                <a:gd name="connsiteX2" fmla="*/ 959388 w 1469274"/>
                <a:gd name="connsiteY2" fmla="*/ 91 h 385664"/>
                <a:gd name="connsiteX3" fmla="*/ 588718 w 1469274"/>
                <a:gd name="connsiteY3" fmla="*/ 79998 h 385664"/>
                <a:gd name="connsiteX4" fmla="*/ 0 w 1469274"/>
                <a:gd name="connsiteY4" fmla="*/ 385664 h 3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274" h="385664">
                  <a:moveTo>
                    <a:pt x="1464706" y="205163"/>
                  </a:moveTo>
                  <a:cubicBezTo>
                    <a:pt x="1480339" y="140820"/>
                    <a:pt x="1457299" y="89127"/>
                    <a:pt x="1373079" y="54948"/>
                  </a:cubicBezTo>
                  <a:cubicBezTo>
                    <a:pt x="1288859" y="20769"/>
                    <a:pt x="1089519" y="1282"/>
                    <a:pt x="959388" y="91"/>
                  </a:cubicBezTo>
                  <a:cubicBezTo>
                    <a:pt x="828676" y="-1891"/>
                    <a:pt x="748049" y="28321"/>
                    <a:pt x="588718" y="79998"/>
                  </a:cubicBezTo>
                  <a:cubicBezTo>
                    <a:pt x="480096" y="109083"/>
                    <a:pt x="0" y="385664"/>
                    <a:pt x="0" y="385664"/>
                  </a:cubicBezTo>
                </a:path>
              </a:pathLst>
            </a:custGeom>
            <a:ln w="12700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5964300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24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5D4E-118C-784F-97DA-7B0CD6217D5E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Analyzing imaged observations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84" y="1039179"/>
            <a:ext cx="7040475" cy="4811112"/>
            <a:chOff x="-279298" y="7712"/>
            <a:chExt cx="4604294" cy="3146346"/>
          </a:xfrm>
        </p:grpSpPr>
        <p:pic>
          <p:nvPicPr>
            <p:cNvPr id="8" name="Picture 7" descr="channel_map (1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3080"/>
            <a:stretch/>
          </p:blipFill>
          <p:spPr>
            <a:xfrm>
              <a:off x="40122" y="2487564"/>
              <a:ext cx="4284874" cy="666494"/>
            </a:xfrm>
            <a:prstGeom prst="rect">
              <a:avLst/>
            </a:prstGeom>
          </p:spPr>
        </p:pic>
        <p:pic>
          <p:nvPicPr>
            <p:cNvPr id="9" name="Picture 8" descr="Figure_1 (3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19" t="20693" r="20476" b="15639"/>
            <a:stretch/>
          </p:blipFill>
          <p:spPr>
            <a:xfrm>
              <a:off x="1577061" y="339202"/>
              <a:ext cx="1982392" cy="1823766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16659957">
              <a:off x="2108307" y="27234"/>
              <a:ext cx="197053" cy="1109666"/>
            </a:xfrm>
            <a:prstGeom prst="rightBrac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 rot="5868683">
              <a:off x="2420848" y="555330"/>
              <a:ext cx="148970" cy="475972"/>
            </a:xfrm>
            <a:prstGeom prst="rightBrace">
              <a:avLst/>
            </a:prstGeom>
            <a:ln w="1905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Brace 12"/>
            <p:cNvSpPr/>
            <p:nvPr/>
          </p:nvSpPr>
          <p:spPr>
            <a:xfrm rot="5846741">
              <a:off x="1793596" y="477108"/>
              <a:ext cx="148970" cy="466248"/>
            </a:xfrm>
            <a:prstGeom prst="rightBrace">
              <a:avLst/>
            </a:prstGeom>
            <a:ln w="19050">
              <a:solidFill>
                <a:srgbClr val="0000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6270563"/>
                </p:ext>
              </p:extLst>
            </p:nvPr>
          </p:nvGraphicFramePr>
          <p:xfrm>
            <a:off x="1234161" y="484675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08" name="Equation" r:id="rId5" imgW="342900" imgH="368300" progId="Equation.3">
                    <p:embed/>
                  </p:oleObj>
                </mc:Choice>
                <mc:Fallback>
                  <p:oleObj name="Equation" r:id="rId5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34161" y="484675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 descr="moment_map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" t="2607" r="74672" b="58434"/>
            <a:stretch/>
          </p:blipFill>
          <p:spPr>
            <a:xfrm>
              <a:off x="30847" y="273120"/>
              <a:ext cx="955873" cy="904349"/>
            </a:xfrm>
            <a:prstGeom prst="rect">
              <a:avLst/>
            </a:prstGeom>
          </p:spPr>
        </p:pic>
        <p:pic>
          <p:nvPicPr>
            <p:cNvPr id="16" name="Picture 15" descr="moment_map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2" t="46389" r="74945" b="13463"/>
            <a:stretch/>
          </p:blipFill>
          <p:spPr>
            <a:xfrm>
              <a:off x="48315" y="1196158"/>
              <a:ext cx="925528" cy="931977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45771" y="1998286"/>
              <a:ext cx="935379" cy="51779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704487" y="766508"/>
              <a:ext cx="1154780" cy="772738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936608 w 939775"/>
                <a:gd name="connsiteY0" fmla="*/ 0 h 491906"/>
                <a:gd name="connsiteX1" fmla="*/ 885967 w 939775"/>
                <a:gd name="connsiteY1" fmla="*/ 125665 h 491906"/>
                <a:gd name="connsiteX2" fmla="*/ 497565 w 939775"/>
                <a:gd name="connsiteY2" fmla="*/ 339686 h 491906"/>
                <a:gd name="connsiteX3" fmla="*/ 0 w 939775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6608" h="491906">
                  <a:moveTo>
                    <a:pt x="936608" y="0"/>
                  </a:moveTo>
                  <a:cubicBezTo>
                    <a:pt x="936366" y="34082"/>
                    <a:pt x="899814" y="99558"/>
                    <a:pt x="836528" y="147020"/>
                  </a:cubicBezTo>
                  <a:cubicBezTo>
                    <a:pt x="773242" y="194482"/>
                    <a:pt x="645226" y="278646"/>
                    <a:pt x="497565" y="339686"/>
                  </a:cubicBezTo>
                  <a:cubicBezTo>
                    <a:pt x="349904" y="400726"/>
                    <a:pt x="0" y="491906"/>
                    <a:pt x="0" y="491906"/>
                  </a:cubicBezTo>
                </a:path>
              </a:pathLst>
            </a:custGeom>
            <a:ln w="12700">
              <a:solidFill>
                <a:srgbClr val="0000FF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4487" y="857262"/>
              <a:ext cx="1783065" cy="996261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1625583 w 1625583"/>
                <a:gd name="connsiteY0" fmla="*/ 0 h 669706"/>
                <a:gd name="connsiteX1" fmla="*/ 885967 w 1625583"/>
                <a:gd name="connsiteY1" fmla="*/ 303465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744580 w 1625583"/>
                <a:gd name="connsiteY2" fmla="*/ 522965 h 669706"/>
                <a:gd name="connsiteX3" fmla="*/ 0 w 1625583"/>
                <a:gd name="connsiteY3" fmla="*/ 669706 h 66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583" h="669706">
                  <a:moveTo>
                    <a:pt x="1625583" y="0"/>
                  </a:moveTo>
                  <a:cubicBezTo>
                    <a:pt x="1625341" y="34082"/>
                    <a:pt x="1566201" y="168679"/>
                    <a:pt x="1419367" y="255840"/>
                  </a:cubicBezTo>
                  <a:cubicBezTo>
                    <a:pt x="1272533" y="343001"/>
                    <a:pt x="981141" y="453987"/>
                    <a:pt x="744580" y="522965"/>
                  </a:cubicBezTo>
                  <a:cubicBezTo>
                    <a:pt x="508019" y="591943"/>
                    <a:pt x="0" y="669706"/>
                    <a:pt x="0" y="66970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2819194"/>
                </p:ext>
              </p:extLst>
            </p:nvPr>
          </p:nvGraphicFramePr>
          <p:xfrm>
            <a:off x="1234161" y="1325757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09" name="Equation" r:id="rId8" imgW="342900" imgH="368300" progId="Equation.3">
                    <p:embed/>
                  </p:oleObj>
                </mc:Choice>
                <mc:Fallback>
                  <p:oleObj name="Equation" r:id="rId8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34161" y="1325757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3320901" y="1673050"/>
              <a:ext cx="963883" cy="8416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85079" y="17378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Image Cube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79298" y="7712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Moment Maps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0990" y="2234549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Channel Map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78855" y="1822292"/>
              <a:ext cx="1367359" cy="68925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970266" y="306751"/>
              <a:ext cx="1247086" cy="385664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1468283 w 1471255"/>
                <a:gd name="connsiteY0" fmla="*/ 146109 h 319455"/>
                <a:gd name="connsiteX1" fmla="*/ 1348037 w 1471255"/>
                <a:gd name="connsiteY1" fmla="*/ 10203 h 319455"/>
                <a:gd name="connsiteX2" fmla="*/ 934345 w 1471255"/>
                <a:gd name="connsiteY2" fmla="*/ 9005 h 319455"/>
                <a:gd name="connsiteX3" fmla="*/ 567253 w 1471255"/>
                <a:gd name="connsiteY3" fmla="*/ 3057 h 319455"/>
                <a:gd name="connsiteX4" fmla="*/ 0 w 1471255"/>
                <a:gd name="connsiteY4" fmla="*/ 319455 h 319455"/>
                <a:gd name="connsiteX0" fmla="*/ 1479016 w 1481988"/>
                <a:gd name="connsiteY0" fmla="*/ 146109 h 323032"/>
                <a:gd name="connsiteX1" fmla="*/ 1358770 w 1481988"/>
                <a:gd name="connsiteY1" fmla="*/ 10203 h 323032"/>
                <a:gd name="connsiteX2" fmla="*/ 945078 w 1481988"/>
                <a:gd name="connsiteY2" fmla="*/ 9005 h 323032"/>
                <a:gd name="connsiteX3" fmla="*/ 577986 w 1481988"/>
                <a:gd name="connsiteY3" fmla="*/ 3057 h 323032"/>
                <a:gd name="connsiteX4" fmla="*/ 0 w 1481988"/>
                <a:gd name="connsiteY4" fmla="*/ 323032 h 323032"/>
                <a:gd name="connsiteX0" fmla="*/ 1464706 w 1468324"/>
                <a:gd name="connsiteY0" fmla="*/ 142266 h 322767"/>
                <a:gd name="connsiteX1" fmla="*/ 1358770 w 1468324"/>
                <a:gd name="connsiteY1" fmla="*/ 9938 h 322767"/>
                <a:gd name="connsiteX2" fmla="*/ 945078 w 1468324"/>
                <a:gd name="connsiteY2" fmla="*/ 8740 h 322767"/>
                <a:gd name="connsiteX3" fmla="*/ 577986 w 1468324"/>
                <a:gd name="connsiteY3" fmla="*/ 2792 h 322767"/>
                <a:gd name="connsiteX4" fmla="*/ 0 w 1468324"/>
                <a:gd name="connsiteY4" fmla="*/ 322767 h 322767"/>
                <a:gd name="connsiteX0" fmla="*/ 1464706 w 1469493"/>
                <a:gd name="connsiteY0" fmla="*/ 156948 h 337449"/>
                <a:gd name="connsiteX1" fmla="*/ 1373079 w 1469493"/>
                <a:gd name="connsiteY1" fmla="*/ 6733 h 337449"/>
                <a:gd name="connsiteX2" fmla="*/ 945078 w 1469493"/>
                <a:gd name="connsiteY2" fmla="*/ 23422 h 337449"/>
                <a:gd name="connsiteX3" fmla="*/ 577986 w 1469493"/>
                <a:gd name="connsiteY3" fmla="*/ 17474 h 337449"/>
                <a:gd name="connsiteX4" fmla="*/ 0 w 1469493"/>
                <a:gd name="connsiteY4" fmla="*/ 337449 h 337449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77986 w 1469274"/>
                <a:gd name="connsiteY3" fmla="*/ 65598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163 h 385664"/>
                <a:gd name="connsiteX1" fmla="*/ 1373079 w 1469274"/>
                <a:gd name="connsiteY1" fmla="*/ 54948 h 385664"/>
                <a:gd name="connsiteX2" fmla="*/ 959388 w 1469274"/>
                <a:gd name="connsiteY2" fmla="*/ 91 h 385664"/>
                <a:gd name="connsiteX3" fmla="*/ 588718 w 1469274"/>
                <a:gd name="connsiteY3" fmla="*/ 79998 h 385664"/>
                <a:gd name="connsiteX4" fmla="*/ 0 w 1469274"/>
                <a:gd name="connsiteY4" fmla="*/ 385664 h 3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274" h="385664">
                  <a:moveTo>
                    <a:pt x="1464706" y="205163"/>
                  </a:moveTo>
                  <a:cubicBezTo>
                    <a:pt x="1480339" y="140820"/>
                    <a:pt x="1457299" y="89127"/>
                    <a:pt x="1373079" y="54948"/>
                  </a:cubicBezTo>
                  <a:cubicBezTo>
                    <a:pt x="1288859" y="20769"/>
                    <a:pt x="1089519" y="1282"/>
                    <a:pt x="959388" y="91"/>
                  </a:cubicBezTo>
                  <a:cubicBezTo>
                    <a:pt x="828676" y="-1891"/>
                    <a:pt x="748049" y="28321"/>
                    <a:pt x="588718" y="79998"/>
                  </a:cubicBezTo>
                  <a:cubicBezTo>
                    <a:pt x="480096" y="109083"/>
                    <a:pt x="0" y="385664"/>
                    <a:pt x="0" y="385664"/>
                  </a:cubicBezTo>
                </a:path>
              </a:pathLst>
            </a:custGeom>
            <a:ln w="12700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457200" y="5964300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357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04BE-EC53-8C47-88F9-ACB20C58753D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Analyzing imaged observations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84" y="1039179"/>
            <a:ext cx="9272186" cy="4811112"/>
            <a:chOff x="-279298" y="7712"/>
            <a:chExt cx="6063777" cy="3146346"/>
          </a:xfrm>
        </p:grpSpPr>
        <p:pic>
          <p:nvPicPr>
            <p:cNvPr id="8" name="Picture 7" descr="channel_map (1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3080"/>
            <a:stretch/>
          </p:blipFill>
          <p:spPr>
            <a:xfrm>
              <a:off x="40122" y="2487564"/>
              <a:ext cx="4284874" cy="666494"/>
            </a:xfrm>
            <a:prstGeom prst="rect">
              <a:avLst/>
            </a:prstGeom>
          </p:spPr>
        </p:pic>
        <p:pic>
          <p:nvPicPr>
            <p:cNvPr id="9" name="Picture 8" descr="Figure_1 (3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19" t="20693" r="20476" b="15639"/>
            <a:stretch/>
          </p:blipFill>
          <p:spPr>
            <a:xfrm>
              <a:off x="1577061" y="339202"/>
              <a:ext cx="1982392" cy="1823766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16659957">
              <a:off x="2108307" y="27234"/>
              <a:ext cx="197053" cy="1109666"/>
            </a:xfrm>
            <a:prstGeom prst="rightBrac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 rot="5868683">
              <a:off x="2420848" y="555330"/>
              <a:ext cx="148970" cy="475972"/>
            </a:xfrm>
            <a:prstGeom prst="rightBrace">
              <a:avLst/>
            </a:prstGeom>
            <a:ln w="1905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Brace 12"/>
            <p:cNvSpPr/>
            <p:nvPr/>
          </p:nvSpPr>
          <p:spPr>
            <a:xfrm rot="5846741">
              <a:off x="1793596" y="477108"/>
              <a:ext cx="148970" cy="466248"/>
            </a:xfrm>
            <a:prstGeom prst="rightBrace">
              <a:avLst/>
            </a:prstGeom>
            <a:ln w="19050">
              <a:solidFill>
                <a:srgbClr val="0000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053585"/>
                </p:ext>
              </p:extLst>
            </p:nvPr>
          </p:nvGraphicFramePr>
          <p:xfrm>
            <a:off x="1234161" y="484675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4" name="Equation" r:id="rId5" imgW="342900" imgH="368300" progId="Equation.3">
                    <p:embed/>
                  </p:oleObj>
                </mc:Choice>
                <mc:Fallback>
                  <p:oleObj name="Equation" r:id="rId5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34161" y="484675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 descr="moment_map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" t="2607" r="74672" b="58434"/>
            <a:stretch/>
          </p:blipFill>
          <p:spPr>
            <a:xfrm>
              <a:off x="30847" y="273120"/>
              <a:ext cx="955873" cy="904349"/>
            </a:xfrm>
            <a:prstGeom prst="rect">
              <a:avLst/>
            </a:prstGeom>
          </p:spPr>
        </p:pic>
        <p:pic>
          <p:nvPicPr>
            <p:cNvPr id="16" name="Picture 15" descr="moment_map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2" t="46389" r="74945" b="13463"/>
            <a:stretch/>
          </p:blipFill>
          <p:spPr>
            <a:xfrm>
              <a:off x="48315" y="1196158"/>
              <a:ext cx="925528" cy="931977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45771" y="1998286"/>
              <a:ext cx="935379" cy="51779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704487" y="766508"/>
              <a:ext cx="1154780" cy="772738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936608 w 939775"/>
                <a:gd name="connsiteY0" fmla="*/ 0 h 491906"/>
                <a:gd name="connsiteX1" fmla="*/ 885967 w 939775"/>
                <a:gd name="connsiteY1" fmla="*/ 125665 h 491906"/>
                <a:gd name="connsiteX2" fmla="*/ 497565 w 939775"/>
                <a:gd name="connsiteY2" fmla="*/ 339686 h 491906"/>
                <a:gd name="connsiteX3" fmla="*/ 0 w 939775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6608" h="491906">
                  <a:moveTo>
                    <a:pt x="936608" y="0"/>
                  </a:moveTo>
                  <a:cubicBezTo>
                    <a:pt x="936366" y="34082"/>
                    <a:pt x="899814" y="99558"/>
                    <a:pt x="836528" y="147020"/>
                  </a:cubicBezTo>
                  <a:cubicBezTo>
                    <a:pt x="773242" y="194482"/>
                    <a:pt x="645226" y="278646"/>
                    <a:pt x="497565" y="339686"/>
                  </a:cubicBezTo>
                  <a:cubicBezTo>
                    <a:pt x="349904" y="400726"/>
                    <a:pt x="0" y="491906"/>
                    <a:pt x="0" y="491906"/>
                  </a:cubicBezTo>
                </a:path>
              </a:pathLst>
            </a:custGeom>
            <a:ln w="12700">
              <a:solidFill>
                <a:srgbClr val="0000FF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4487" y="857262"/>
              <a:ext cx="1783065" cy="996261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1625583 w 1625583"/>
                <a:gd name="connsiteY0" fmla="*/ 0 h 669706"/>
                <a:gd name="connsiteX1" fmla="*/ 885967 w 1625583"/>
                <a:gd name="connsiteY1" fmla="*/ 303465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744580 w 1625583"/>
                <a:gd name="connsiteY2" fmla="*/ 522965 h 669706"/>
                <a:gd name="connsiteX3" fmla="*/ 0 w 1625583"/>
                <a:gd name="connsiteY3" fmla="*/ 669706 h 66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583" h="669706">
                  <a:moveTo>
                    <a:pt x="1625583" y="0"/>
                  </a:moveTo>
                  <a:cubicBezTo>
                    <a:pt x="1625341" y="34082"/>
                    <a:pt x="1566201" y="168679"/>
                    <a:pt x="1419367" y="255840"/>
                  </a:cubicBezTo>
                  <a:cubicBezTo>
                    <a:pt x="1272533" y="343001"/>
                    <a:pt x="981141" y="453987"/>
                    <a:pt x="744580" y="522965"/>
                  </a:cubicBezTo>
                  <a:cubicBezTo>
                    <a:pt x="508019" y="591943"/>
                    <a:pt x="0" y="669706"/>
                    <a:pt x="0" y="66970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0635527"/>
                </p:ext>
              </p:extLst>
            </p:nvPr>
          </p:nvGraphicFramePr>
          <p:xfrm>
            <a:off x="1234161" y="1325757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5" name="Equation" r:id="rId8" imgW="342900" imgH="368300" progId="Equation.3">
                    <p:embed/>
                  </p:oleObj>
                </mc:Choice>
                <mc:Fallback>
                  <p:oleObj name="Equation" r:id="rId8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34161" y="1325757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3320901" y="1673050"/>
              <a:ext cx="963883" cy="8416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85079" y="17378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Image Cube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79298" y="7712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Moment Maps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0990" y="2234549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Channel Map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03183" y="8606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Spectra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pic>
          <p:nvPicPr>
            <p:cNvPr id="28" name="Picture 27" descr="Spectra.pd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4" t="49449" r="33499" b="8599"/>
            <a:stretch/>
          </p:blipFill>
          <p:spPr>
            <a:xfrm>
              <a:off x="4525666" y="255385"/>
              <a:ext cx="926201" cy="934006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3094458" y="724154"/>
              <a:ext cx="1434994" cy="315627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369828 w 1629648"/>
                <a:gd name="connsiteY0" fmla="*/ 300049 h 661089"/>
                <a:gd name="connsiteX1" fmla="*/ 319187 w 1629648"/>
                <a:gd name="connsiteY1" fmla="*/ 425714 h 661089"/>
                <a:gd name="connsiteX2" fmla="*/ 0 w 1629648"/>
                <a:gd name="connsiteY2" fmla="*/ 661089 h 661089"/>
                <a:gd name="connsiteX3" fmla="*/ 1629648 w 1629648"/>
                <a:gd name="connsiteY3" fmla="*/ 0 h 661089"/>
                <a:gd name="connsiteX0" fmla="*/ 90853 w 1350673"/>
                <a:gd name="connsiteY0" fmla="*/ 346704 h 485211"/>
                <a:gd name="connsiteX1" fmla="*/ 40212 w 1350673"/>
                <a:gd name="connsiteY1" fmla="*/ 472369 h 485211"/>
                <a:gd name="connsiteX2" fmla="*/ 774414 w 1350673"/>
                <a:gd name="connsiteY2" fmla="*/ 5445 h 485211"/>
                <a:gd name="connsiteX3" fmla="*/ 1350673 w 1350673"/>
                <a:gd name="connsiteY3" fmla="*/ 46655 h 485211"/>
                <a:gd name="connsiteX0" fmla="*/ 1 w 1259821"/>
                <a:gd name="connsiteY0" fmla="*/ 358898 h 362612"/>
                <a:gd name="connsiteX1" fmla="*/ 337843 w 1259821"/>
                <a:gd name="connsiteY1" fmla="*/ 125942 h 362612"/>
                <a:gd name="connsiteX2" fmla="*/ 683562 w 1259821"/>
                <a:gd name="connsiteY2" fmla="*/ 17639 h 362612"/>
                <a:gd name="connsiteX3" fmla="*/ 1259821 w 1259821"/>
                <a:gd name="connsiteY3" fmla="*/ 58849 h 362612"/>
                <a:gd name="connsiteX0" fmla="*/ 1 w 1214996"/>
                <a:gd name="connsiteY0" fmla="*/ 343714 h 347636"/>
                <a:gd name="connsiteX1" fmla="*/ 293018 w 1214996"/>
                <a:gd name="connsiteY1" fmla="*/ 125700 h 347636"/>
                <a:gd name="connsiteX2" fmla="*/ 638737 w 1214996"/>
                <a:gd name="connsiteY2" fmla="*/ 17397 h 347636"/>
                <a:gd name="connsiteX3" fmla="*/ 1214996 w 1214996"/>
                <a:gd name="connsiteY3" fmla="*/ 58607 h 347636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0 w 1214995"/>
                <a:gd name="connsiteY0" fmla="*/ 326879 h 326879"/>
                <a:gd name="connsiteX1" fmla="*/ 293017 w 1214995"/>
                <a:gd name="connsiteY1" fmla="*/ 108865 h 326879"/>
                <a:gd name="connsiteX2" fmla="*/ 638736 w 1214995"/>
                <a:gd name="connsiteY2" fmla="*/ 562 h 326879"/>
                <a:gd name="connsiteX3" fmla="*/ 1214995 w 1214995"/>
                <a:gd name="connsiteY3" fmla="*/ 41772 h 326879"/>
                <a:gd name="connsiteX0" fmla="*/ 0 w 1221345"/>
                <a:gd name="connsiteY0" fmla="*/ 352314 h 352314"/>
                <a:gd name="connsiteX1" fmla="*/ 299367 w 1221345"/>
                <a:gd name="connsiteY1" fmla="*/ 108900 h 352314"/>
                <a:gd name="connsiteX2" fmla="*/ 645086 w 1221345"/>
                <a:gd name="connsiteY2" fmla="*/ 597 h 352314"/>
                <a:gd name="connsiteX3" fmla="*/ 1221345 w 1221345"/>
                <a:gd name="connsiteY3" fmla="*/ 41807 h 352314"/>
                <a:gd name="connsiteX0" fmla="*/ 0 w 1221345"/>
                <a:gd name="connsiteY0" fmla="*/ 352144 h 352144"/>
                <a:gd name="connsiteX1" fmla="*/ 340642 w 1221345"/>
                <a:gd name="connsiteY1" fmla="*/ 134130 h 352144"/>
                <a:gd name="connsiteX2" fmla="*/ 645086 w 1221345"/>
                <a:gd name="connsiteY2" fmla="*/ 427 h 352144"/>
                <a:gd name="connsiteX3" fmla="*/ 1221345 w 1221345"/>
                <a:gd name="connsiteY3" fmla="*/ 41637 h 352144"/>
                <a:gd name="connsiteX0" fmla="*/ 0 w 1221345"/>
                <a:gd name="connsiteY0" fmla="*/ 314753 h 314753"/>
                <a:gd name="connsiteX1" fmla="*/ 340642 w 1221345"/>
                <a:gd name="connsiteY1" fmla="*/ 96739 h 314753"/>
                <a:gd name="connsiteX2" fmla="*/ 708586 w 1221345"/>
                <a:gd name="connsiteY2" fmla="*/ 10661 h 314753"/>
                <a:gd name="connsiteX3" fmla="*/ 1221345 w 1221345"/>
                <a:gd name="connsiteY3" fmla="*/ 4246 h 314753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345" h="315627">
                  <a:moveTo>
                    <a:pt x="0" y="315627"/>
                  </a:moveTo>
                  <a:cubicBezTo>
                    <a:pt x="60083" y="267159"/>
                    <a:pt x="222544" y="148295"/>
                    <a:pt x="340642" y="97613"/>
                  </a:cubicBezTo>
                  <a:cubicBezTo>
                    <a:pt x="458740" y="46931"/>
                    <a:pt x="541922" y="23520"/>
                    <a:pt x="708586" y="11535"/>
                  </a:cubicBezTo>
                  <a:cubicBezTo>
                    <a:pt x="751447" y="9397"/>
                    <a:pt x="1029259" y="-8617"/>
                    <a:pt x="1221345" y="5120"/>
                  </a:cubicBezTo>
                </a:path>
              </a:pathLst>
            </a:custGeom>
            <a:ln w="12700">
              <a:solidFill>
                <a:schemeClr val="tx2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9453" y="254645"/>
              <a:ext cx="992214" cy="2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Pixel extracted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78855" y="1822292"/>
              <a:ext cx="1367359" cy="68925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Figure_1_pix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1" t="36791" r="31262" b="51904"/>
            <a:stretch/>
          </p:blipFill>
          <p:spPr>
            <a:xfrm>
              <a:off x="3502863" y="438747"/>
              <a:ext cx="962322" cy="260020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970266" y="306751"/>
              <a:ext cx="1247086" cy="385664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1468283 w 1471255"/>
                <a:gd name="connsiteY0" fmla="*/ 146109 h 319455"/>
                <a:gd name="connsiteX1" fmla="*/ 1348037 w 1471255"/>
                <a:gd name="connsiteY1" fmla="*/ 10203 h 319455"/>
                <a:gd name="connsiteX2" fmla="*/ 934345 w 1471255"/>
                <a:gd name="connsiteY2" fmla="*/ 9005 h 319455"/>
                <a:gd name="connsiteX3" fmla="*/ 567253 w 1471255"/>
                <a:gd name="connsiteY3" fmla="*/ 3057 h 319455"/>
                <a:gd name="connsiteX4" fmla="*/ 0 w 1471255"/>
                <a:gd name="connsiteY4" fmla="*/ 319455 h 319455"/>
                <a:gd name="connsiteX0" fmla="*/ 1479016 w 1481988"/>
                <a:gd name="connsiteY0" fmla="*/ 146109 h 323032"/>
                <a:gd name="connsiteX1" fmla="*/ 1358770 w 1481988"/>
                <a:gd name="connsiteY1" fmla="*/ 10203 h 323032"/>
                <a:gd name="connsiteX2" fmla="*/ 945078 w 1481988"/>
                <a:gd name="connsiteY2" fmla="*/ 9005 h 323032"/>
                <a:gd name="connsiteX3" fmla="*/ 577986 w 1481988"/>
                <a:gd name="connsiteY3" fmla="*/ 3057 h 323032"/>
                <a:gd name="connsiteX4" fmla="*/ 0 w 1481988"/>
                <a:gd name="connsiteY4" fmla="*/ 323032 h 323032"/>
                <a:gd name="connsiteX0" fmla="*/ 1464706 w 1468324"/>
                <a:gd name="connsiteY0" fmla="*/ 142266 h 322767"/>
                <a:gd name="connsiteX1" fmla="*/ 1358770 w 1468324"/>
                <a:gd name="connsiteY1" fmla="*/ 9938 h 322767"/>
                <a:gd name="connsiteX2" fmla="*/ 945078 w 1468324"/>
                <a:gd name="connsiteY2" fmla="*/ 8740 h 322767"/>
                <a:gd name="connsiteX3" fmla="*/ 577986 w 1468324"/>
                <a:gd name="connsiteY3" fmla="*/ 2792 h 322767"/>
                <a:gd name="connsiteX4" fmla="*/ 0 w 1468324"/>
                <a:gd name="connsiteY4" fmla="*/ 322767 h 322767"/>
                <a:gd name="connsiteX0" fmla="*/ 1464706 w 1469493"/>
                <a:gd name="connsiteY0" fmla="*/ 156948 h 337449"/>
                <a:gd name="connsiteX1" fmla="*/ 1373079 w 1469493"/>
                <a:gd name="connsiteY1" fmla="*/ 6733 h 337449"/>
                <a:gd name="connsiteX2" fmla="*/ 945078 w 1469493"/>
                <a:gd name="connsiteY2" fmla="*/ 23422 h 337449"/>
                <a:gd name="connsiteX3" fmla="*/ 577986 w 1469493"/>
                <a:gd name="connsiteY3" fmla="*/ 17474 h 337449"/>
                <a:gd name="connsiteX4" fmla="*/ 0 w 1469493"/>
                <a:gd name="connsiteY4" fmla="*/ 337449 h 337449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77986 w 1469274"/>
                <a:gd name="connsiteY3" fmla="*/ 65598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163 h 385664"/>
                <a:gd name="connsiteX1" fmla="*/ 1373079 w 1469274"/>
                <a:gd name="connsiteY1" fmla="*/ 54948 h 385664"/>
                <a:gd name="connsiteX2" fmla="*/ 959388 w 1469274"/>
                <a:gd name="connsiteY2" fmla="*/ 91 h 385664"/>
                <a:gd name="connsiteX3" fmla="*/ 588718 w 1469274"/>
                <a:gd name="connsiteY3" fmla="*/ 79998 h 385664"/>
                <a:gd name="connsiteX4" fmla="*/ 0 w 1469274"/>
                <a:gd name="connsiteY4" fmla="*/ 385664 h 3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274" h="385664">
                  <a:moveTo>
                    <a:pt x="1464706" y="205163"/>
                  </a:moveTo>
                  <a:cubicBezTo>
                    <a:pt x="1480339" y="140820"/>
                    <a:pt x="1457299" y="89127"/>
                    <a:pt x="1373079" y="54948"/>
                  </a:cubicBezTo>
                  <a:cubicBezTo>
                    <a:pt x="1288859" y="20769"/>
                    <a:pt x="1089519" y="1282"/>
                    <a:pt x="959388" y="91"/>
                  </a:cubicBezTo>
                  <a:cubicBezTo>
                    <a:pt x="828676" y="-1891"/>
                    <a:pt x="748049" y="28321"/>
                    <a:pt x="588718" y="79998"/>
                  </a:cubicBezTo>
                  <a:cubicBezTo>
                    <a:pt x="480096" y="109083"/>
                    <a:pt x="0" y="385664"/>
                    <a:pt x="0" y="385664"/>
                  </a:cubicBezTo>
                </a:path>
              </a:pathLst>
            </a:custGeom>
            <a:ln w="12700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5964300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811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716BE-1FA6-1446-8AE8-E0BEFB17DE2D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Analyzing imaged observations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84" y="1039179"/>
            <a:ext cx="9272186" cy="4811112"/>
            <a:chOff x="-279298" y="7712"/>
            <a:chExt cx="6063777" cy="3146346"/>
          </a:xfrm>
        </p:grpSpPr>
        <p:pic>
          <p:nvPicPr>
            <p:cNvPr id="8" name="Picture 7" descr="channel_map (1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3080"/>
            <a:stretch/>
          </p:blipFill>
          <p:spPr>
            <a:xfrm>
              <a:off x="40122" y="2487564"/>
              <a:ext cx="4284874" cy="666494"/>
            </a:xfrm>
            <a:prstGeom prst="rect">
              <a:avLst/>
            </a:prstGeom>
          </p:spPr>
        </p:pic>
        <p:pic>
          <p:nvPicPr>
            <p:cNvPr id="9" name="Picture 8" descr="Figure_1 (3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19" t="20693" r="20476" b="15639"/>
            <a:stretch/>
          </p:blipFill>
          <p:spPr>
            <a:xfrm>
              <a:off x="1577061" y="339202"/>
              <a:ext cx="1982392" cy="1823766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16659957">
              <a:off x="2108307" y="27234"/>
              <a:ext cx="197053" cy="1109666"/>
            </a:xfrm>
            <a:prstGeom prst="rightBrac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3546148"/>
                </p:ext>
              </p:extLst>
            </p:nvPr>
          </p:nvGraphicFramePr>
          <p:xfrm>
            <a:off x="3887739" y="1563226"/>
            <a:ext cx="342900" cy="337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8" name="Equation" r:id="rId5" imgW="342900" imgH="393700" progId="Equation.3">
                    <p:embed/>
                  </p:oleObj>
                </mc:Choice>
                <mc:Fallback>
                  <p:oleObj name="Equation" r:id="rId5" imgW="3429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87739" y="1563226"/>
                          <a:ext cx="342900" cy="3371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ight Brace 11"/>
            <p:cNvSpPr/>
            <p:nvPr/>
          </p:nvSpPr>
          <p:spPr>
            <a:xfrm rot="5868683">
              <a:off x="2420848" y="555330"/>
              <a:ext cx="148970" cy="475972"/>
            </a:xfrm>
            <a:prstGeom prst="rightBrace">
              <a:avLst/>
            </a:prstGeom>
            <a:ln w="1905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Brace 12"/>
            <p:cNvSpPr/>
            <p:nvPr/>
          </p:nvSpPr>
          <p:spPr>
            <a:xfrm rot="5846741">
              <a:off x="1793596" y="477108"/>
              <a:ext cx="148970" cy="466248"/>
            </a:xfrm>
            <a:prstGeom prst="rightBrace">
              <a:avLst/>
            </a:prstGeom>
            <a:ln w="19050">
              <a:solidFill>
                <a:srgbClr val="0000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1540899"/>
                </p:ext>
              </p:extLst>
            </p:nvPr>
          </p:nvGraphicFramePr>
          <p:xfrm>
            <a:off x="1234161" y="484675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9" name="Equation" r:id="rId7" imgW="342900" imgH="368300" progId="Equation.3">
                    <p:embed/>
                  </p:oleObj>
                </mc:Choice>
                <mc:Fallback>
                  <p:oleObj name="Equation" r:id="rId7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34161" y="484675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 descr="moment_maps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" t="2607" r="74672" b="58434"/>
            <a:stretch/>
          </p:blipFill>
          <p:spPr>
            <a:xfrm>
              <a:off x="30847" y="273120"/>
              <a:ext cx="955873" cy="904349"/>
            </a:xfrm>
            <a:prstGeom prst="rect">
              <a:avLst/>
            </a:prstGeom>
          </p:spPr>
        </p:pic>
        <p:pic>
          <p:nvPicPr>
            <p:cNvPr id="16" name="Picture 15" descr="moment_maps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2" t="46389" r="74945" b="13463"/>
            <a:stretch/>
          </p:blipFill>
          <p:spPr>
            <a:xfrm>
              <a:off x="48315" y="1196158"/>
              <a:ext cx="925528" cy="931977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45771" y="1998286"/>
              <a:ext cx="935379" cy="51779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704487" y="766508"/>
              <a:ext cx="1154780" cy="772738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936608 w 939775"/>
                <a:gd name="connsiteY0" fmla="*/ 0 h 491906"/>
                <a:gd name="connsiteX1" fmla="*/ 885967 w 939775"/>
                <a:gd name="connsiteY1" fmla="*/ 125665 h 491906"/>
                <a:gd name="connsiteX2" fmla="*/ 497565 w 939775"/>
                <a:gd name="connsiteY2" fmla="*/ 339686 h 491906"/>
                <a:gd name="connsiteX3" fmla="*/ 0 w 939775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6608" h="491906">
                  <a:moveTo>
                    <a:pt x="936608" y="0"/>
                  </a:moveTo>
                  <a:cubicBezTo>
                    <a:pt x="936366" y="34082"/>
                    <a:pt x="899814" y="99558"/>
                    <a:pt x="836528" y="147020"/>
                  </a:cubicBezTo>
                  <a:cubicBezTo>
                    <a:pt x="773242" y="194482"/>
                    <a:pt x="645226" y="278646"/>
                    <a:pt x="497565" y="339686"/>
                  </a:cubicBezTo>
                  <a:cubicBezTo>
                    <a:pt x="349904" y="400726"/>
                    <a:pt x="0" y="491906"/>
                    <a:pt x="0" y="491906"/>
                  </a:cubicBezTo>
                </a:path>
              </a:pathLst>
            </a:custGeom>
            <a:ln w="12700">
              <a:solidFill>
                <a:srgbClr val="0000FF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4487" y="857262"/>
              <a:ext cx="1783065" cy="996261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1625583 w 1625583"/>
                <a:gd name="connsiteY0" fmla="*/ 0 h 669706"/>
                <a:gd name="connsiteX1" fmla="*/ 885967 w 1625583"/>
                <a:gd name="connsiteY1" fmla="*/ 303465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744580 w 1625583"/>
                <a:gd name="connsiteY2" fmla="*/ 522965 h 669706"/>
                <a:gd name="connsiteX3" fmla="*/ 0 w 1625583"/>
                <a:gd name="connsiteY3" fmla="*/ 669706 h 66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583" h="669706">
                  <a:moveTo>
                    <a:pt x="1625583" y="0"/>
                  </a:moveTo>
                  <a:cubicBezTo>
                    <a:pt x="1625341" y="34082"/>
                    <a:pt x="1566201" y="168679"/>
                    <a:pt x="1419367" y="255840"/>
                  </a:cubicBezTo>
                  <a:cubicBezTo>
                    <a:pt x="1272533" y="343001"/>
                    <a:pt x="981141" y="453987"/>
                    <a:pt x="744580" y="522965"/>
                  </a:cubicBezTo>
                  <a:cubicBezTo>
                    <a:pt x="508019" y="591943"/>
                    <a:pt x="0" y="669706"/>
                    <a:pt x="0" y="66970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5165243"/>
                </p:ext>
              </p:extLst>
            </p:nvPr>
          </p:nvGraphicFramePr>
          <p:xfrm>
            <a:off x="1234161" y="1325757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40" name="Equation" r:id="rId10" imgW="342900" imgH="368300" progId="Equation.3">
                    <p:embed/>
                  </p:oleObj>
                </mc:Choice>
                <mc:Fallback>
                  <p:oleObj name="Equation" r:id="rId10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34161" y="1325757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3320901" y="1673050"/>
              <a:ext cx="963883" cy="8416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85079" y="17378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Image Cube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79298" y="7712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Moment Maps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0990" y="2234549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Channel Map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03183" y="8606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Spectra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pic>
          <p:nvPicPr>
            <p:cNvPr id="27" name="Picture 26" descr="Spectra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2" t="2903" r="33411" b="55810"/>
            <a:stretch/>
          </p:blipFill>
          <p:spPr>
            <a:xfrm>
              <a:off x="4533138" y="1244845"/>
              <a:ext cx="920502" cy="919222"/>
            </a:xfrm>
            <a:prstGeom prst="rect">
              <a:avLst/>
            </a:prstGeom>
          </p:spPr>
        </p:pic>
        <p:pic>
          <p:nvPicPr>
            <p:cNvPr id="28" name="Picture 27" descr="Spectra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4" t="49449" r="33499" b="8599"/>
            <a:stretch/>
          </p:blipFill>
          <p:spPr>
            <a:xfrm>
              <a:off x="4525666" y="255385"/>
              <a:ext cx="926201" cy="934006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3094458" y="724154"/>
              <a:ext cx="1434994" cy="315627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369828 w 1629648"/>
                <a:gd name="connsiteY0" fmla="*/ 300049 h 661089"/>
                <a:gd name="connsiteX1" fmla="*/ 319187 w 1629648"/>
                <a:gd name="connsiteY1" fmla="*/ 425714 h 661089"/>
                <a:gd name="connsiteX2" fmla="*/ 0 w 1629648"/>
                <a:gd name="connsiteY2" fmla="*/ 661089 h 661089"/>
                <a:gd name="connsiteX3" fmla="*/ 1629648 w 1629648"/>
                <a:gd name="connsiteY3" fmla="*/ 0 h 661089"/>
                <a:gd name="connsiteX0" fmla="*/ 90853 w 1350673"/>
                <a:gd name="connsiteY0" fmla="*/ 346704 h 485211"/>
                <a:gd name="connsiteX1" fmla="*/ 40212 w 1350673"/>
                <a:gd name="connsiteY1" fmla="*/ 472369 h 485211"/>
                <a:gd name="connsiteX2" fmla="*/ 774414 w 1350673"/>
                <a:gd name="connsiteY2" fmla="*/ 5445 h 485211"/>
                <a:gd name="connsiteX3" fmla="*/ 1350673 w 1350673"/>
                <a:gd name="connsiteY3" fmla="*/ 46655 h 485211"/>
                <a:gd name="connsiteX0" fmla="*/ 1 w 1259821"/>
                <a:gd name="connsiteY0" fmla="*/ 358898 h 362612"/>
                <a:gd name="connsiteX1" fmla="*/ 337843 w 1259821"/>
                <a:gd name="connsiteY1" fmla="*/ 125942 h 362612"/>
                <a:gd name="connsiteX2" fmla="*/ 683562 w 1259821"/>
                <a:gd name="connsiteY2" fmla="*/ 17639 h 362612"/>
                <a:gd name="connsiteX3" fmla="*/ 1259821 w 1259821"/>
                <a:gd name="connsiteY3" fmla="*/ 58849 h 362612"/>
                <a:gd name="connsiteX0" fmla="*/ 1 w 1214996"/>
                <a:gd name="connsiteY0" fmla="*/ 343714 h 347636"/>
                <a:gd name="connsiteX1" fmla="*/ 293018 w 1214996"/>
                <a:gd name="connsiteY1" fmla="*/ 125700 h 347636"/>
                <a:gd name="connsiteX2" fmla="*/ 638737 w 1214996"/>
                <a:gd name="connsiteY2" fmla="*/ 17397 h 347636"/>
                <a:gd name="connsiteX3" fmla="*/ 1214996 w 1214996"/>
                <a:gd name="connsiteY3" fmla="*/ 58607 h 347636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0 w 1214995"/>
                <a:gd name="connsiteY0" fmla="*/ 326879 h 326879"/>
                <a:gd name="connsiteX1" fmla="*/ 293017 w 1214995"/>
                <a:gd name="connsiteY1" fmla="*/ 108865 h 326879"/>
                <a:gd name="connsiteX2" fmla="*/ 638736 w 1214995"/>
                <a:gd name="connsiteY2" fmla="*/ 562 h 326879"/>
                <a:gd name="connsiteX3" fmla="*/ 1214995 w 1214995"/>
                <a:gd name="connsiteY3" fmla="*/ 41772 h 326879"/>
                <a:gd name="connsiteX0" fmla="*/ 0 w 1221345"/>
                <a:gd name="connsiteY0" fmla="*/ 352314 h 352314"/>
                <a:gd name="connsiteX1" fmla="*/ 299367 w 1221345"/>
                <a:gd name="connsiteY1" fmla="*/ 108900 h 352314"/>
                <a:gd name="connsiteX2" fmla="*/ 645086 w 1221345"/>
                <a:gd name="connsiteY2" fmla="*/ 597 h 352314"/>
                <a:gd name="connsiteX3" fmla="*/ 1221345 w 1221345"/>
                <a:gd name="connsiteY3" fmla="*/ 41807 h 352314"/>
                <a:gd name="connsiteX0" fmla="*/ 0 w 1221345"/>
                <a:gd name="connsiteY0" fmla="*/ 352144 h 352144"/>
                <a:gd name="connsiteX1" fmla="*/ 340642 w 1221345"/>
                <a:gd name="connsiteY1" fmla="*/ 134130 h 352144"/>
                <a:gd name="connsiteX2" fmla="*/ 645086 w 1221345"/>
                <a:gd name="connsiteY2" fmla="*/ 427 h 352144"/>
                <a:gd name="connsiteX3" fmla="*/ 1221345 w 1221345"/>
                <a:gd name="connsiteY3" fmla="*/ 41637 h 352144"/>
                <a:gd name="connsiteX0" fmla="*/ 0 w 1221345"/>
                <a:gd name="connsiteY0" fmla="*/ 314753 h 314753"/>
                <a:gd name="connsiteX1" fmla="*/ 340642 w 1221345"/>
                <a:gd name="connsiteY1" fmla="*/ 96739 h 314753"/>
                <a:gd name="connsiteX2" fmla="*/ 708586 w 1221345"/>
                <a:gd name="connsiteY2" fmla="*/ 10661 h 314753"/>
                <a:gd name="connsiteX3" fmla="*/ 1221345 w 1221345"/>
                <a:gd name="connsiteY3" fmla="*/ 4246 h 314753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345" h="315627">
                  <a:moveTo>
                    <a:pt x="0" y="315627"/>
                  </a:moveTo>
                  <a:cubicBezTo>
                    <a:pt x="60083" y="267159"/>
                    <a:pt x="222544" y="148295"/>
                    <a:pt x="340642" y="97613"/>
                  </a:cubicBezTo>
                  <a:cubicBezTo>
                    <a:pt x="458740" y="46931"/>
                    <a:pt x="541922" y="23520"/>
                    <a:pt x="708586" y="11535"/>
                  </a:cubicBezTo>
                  <a:cubicBezTo>
                    <a:pt x="751447" y="9397"/>
                    <a:pt x="1029259" y="-8617"/>
                    <a:pt x="1221345" y="5120"/>
                  </a:cubicBezTo>
                </a:path>
              </a:pathLst>
            </a:custGeom>
            <a:ln w="12700">
              <a:solidFill>
                <a:schemeClr val="tx2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9453" y="254645"/>
              <a:ext cx="992214" cy="2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Pixel extracted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26538" y="1301550"/>
              <a:ext cx="1581296" cy="2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Aperture extracted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78855" y="1822292"/>
              <a:ext cx="1367359" cy="68925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Figure_1_pix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1" t="36791" r="31262" b="51904"/>
            <a:stretch/>
          </p:blipFill>
          <p:spPr>
            <a:xfrm>
              <a:off x="3502863" y="438747"/>
              <a:ext cx="962322" cy="260020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970266" y="306751"/>
              <a:ext cx="1247086" cy="385664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1468283 w 1471255"/>
                <a:gd name="connsiteY0" fmla="*/ 146109 h 319455"/>
                <a:gd name="connsiteX1" fmla="*/ 1348037 w 1471255"/>
                <a:gd name="connsiteY1" fmla="*/ 10203 h 319455"/>
                <a:gd name="connsiteX2" fmla="*/ 934345 w 1471255"/>
                <a:gd name="connsiteY2" fmla="*/ 9005 h 319455"/>
                <a:gd name="connsiteX3" fmla="*/ 567253 w 1471255"/>
                <a:gd name="connsiteY3" fmla="*/ 3057 h 319455"/>
                <a:gd name="connsiteX4" fmla="*/ 0 w 1471255"/>
                <a:gd name="connsiteY4" fmla="*/ 319455 h 319455"/>
                <a:gd name="connsiteX0" fmla="*/ 1479016 w 1481988"/>
                <a:gd name="connsiteY0" fmla="*/ 146109 h 323032"/>
                <a:gd name="connsiteX1" fmla="*/ 1358770 w 1481988"/>
                <a:gd name="connsiteY1" fmla="*/ 10203 h 323032"/>
                <a:gd name="connsiteX2" fmla="*/ 945078 w 1481988"/>
                <a:gd name="connsiteY2" fmla="*/ 9005 h 323032"/>
                <a:gd name="connsiteX3" fmla="*/ 577986 w 1481988"/>
                <a:gd name="connsiteY3" fmla="*/ 3057 h 323032"/>
                <a:gd name="connsiteX4" fmla="*/ 0 w 1481988"/>
                <a:gd name="connsiteY4" fmla="*/ 323032 h 323032"/>
                <a:gd name="connsiteX0" fmla="*/ 1464706 w 1468324"/>
                <a:gd name="connsiteY0" fmla="*/ 142266 h 322767"/>
                <a:gd name="connsiteX1" fmla="*/ 1358770 w 1468324"/>
                <a:gd name="connsiteY1" fmla="*/ 9938 h 322767"/>
                <a:gd name="connsiteX2" fmla="*/ 945078 w 1468324"/>
                <a:gd name="connsiteY2" fmla="*/ 8740 h 322767"/>
                <a:gd name="connsiteX3" fmla="*/ 577986 w 1468324"/>
                <a:gd name="connsiteY3" fmla="*/ 2792 h 322767"/>
                <a:gd name="connsiteX4" fmla="*/ 0 w 1468324"/>
                <a:gd name="connsiteY4" fmla="*/ 322767 h 322767"/>
                <a:gd name="connsiteX0" fmla="*/ 1464706 w 1469493"/>
                <a:gd name="connsiteY0" fmla="*/ 156948 h 337449"/>
                <a:gd name="connsiteX1" fmla="*/ 1373079 w 1469493"/>
                <a:gd name="connsiteY1" fmla="*/ 6733 h 337449"/>
                <a:gd name="connsiteX2" fmla="*/ 945078 w 1469493"/>
                <a:gd name="connsiteY2" fmla="*/ 23422 h 337449"/>
                <a:gd name="connsiteX3" fmla="*/ 577986 w 1469493"/>
                <a:gd name="connsiteY3" fmla="*/ 17474 h 337449"/>
                <a:gd name="connsiteX4" fmla="*/ 0 w 1469493"/>
                <a:gd name="connsiteY4" fmla="*/ 337449 h 337449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77986 w 1469274"/>
                <a:gd name="connsiteY3" fmla="*/ 65598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163 h 385664"/>
                <a:gd name="connsiteX1" fmla="*/ 1373079 w 1469274"/>
                <a:gd name="connsiteY1" fmla="*/ 54948 h 385664"/>
                <a:gd name="connsiteX2" fmla="*/ 959388 w 1469274"/>
                <a:gd name="connsiteY2" fmla="*/ 91 h 385664"/>
                <a:gd name="connsiteX3" fmla="*/ 588718 w 1469274"/>
                <a:gd name="connsiteY3" fmla="*/ 79998 h 385664"/>
                <a:gd name="connsiteX4" fmla="*/ 0 w 1469274"/>
                <a:gd name="connsiteY4" fmla="*/ 385664 h 3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274" h="385664">
                  <a:moveTo>
                    <a:pt x="1464706" y="205163"/>
                  </a:moveTo>
                  <a:cubicBezTo>
                    <a:pt x="1480339" y="140820"/>
                    <a:pt x="1457299" y="89127"/>
                    <a:pt x="1373079" y="54948"/>
                  </a:cubicBezTo>
                  <a:cubicBezTo>
                    <a:pt x="1288859" y="20769"/>
                    <a:pt x="1089519" y="1282"/>
                    <a:pt x="959388" y="91"/>
                  </a:cubicBezTo>
                  <a:cubicBezTo>
                    <a:pt x="828676" y="-1891"/>
                    <a:pt x="748049" y="28321"/>
                    <a:pt x="588718" y="79998"/>
                  </a:cubicBezTo>
                  <a:cubicBezTo>
                    <a:pt x="480096" y="109083"/>
                    <a:pt x="0" y="385664"/>
                    <a:pt x="0" y="385664"/>
                  </a:cubicBezTo>
                </a:path>
              </a:pathLst>
            </a:custGeom>
            <a:ln w="12700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flipV="1">
              <a:off x="3090672" y="1247599"/>
              <a:ext cx="1434994" cy="315627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369828 w 1629648"/>
                <a:gd name="connsiteY0" fmla="*/ 300049 h 661089"/>
                <a:gd name="connsiteX1" fmla="*/ 319187 w 1629648"/>
                <a:gd name="connsiteY1" fmla="*/ 425714 h 661089"/>
                <a:gd name="connsiteX2" fmla="*/ 0 w 1629648"/>
                <a:gd name="connsiteY2" fmla="*/ 661089 h 661089"/>
                <a:gd name="connsiteX3" fmla="*/ 1629648 w 1629648"/>
                <a:gd name="connsiteY3" fmla="*/ 0 h 661089"/>
                <a:gd name="connsiteX0" fmla="*/ 90853 w 1350673"/>
                <a:gd name="connsiteY0" fmla="*/ 346704 h 485211"/>
                <a:gd name="connsiteX1" fmla="*/ 40212 w 1350673"/>
                <a:gd name="connsiteY1" fmla="*/ 472369 h 485211"/>
                <a:gd name="connsiteX2" fmla="*/ 774414 w 1350673"/>
                <a:gd name="connsiteY2" fmla="*/ 5445 h 485211"/>
                <a:gd name="connsiteX3" fmla="*/ 1350673 w 1350673"/>
                <a:gd name="connsiteY3" fmla="*/ 46655 h 485211"/>
                <a:gd name="connsiteX0" fmla="*/ 1 w 1259821"/>
                <a:gd name="connsiteY0" fmla="*/ 358898 h 362612"/>
                <a:gd name="connsiteX1" fmla="*/ 337843 w 1259821"/>
                <a:gd name="connsiteY1" fmla="*/ 125942 h 362612"/>
                <a:gd name="connsiteX2" fmla="*/ 683562 w 1259821"/>
                <a:gd name="connsiteY2" fmla="*/ 17639 h 362612"/>
                <a:gd name="connsiteX3" fmla="*/ 1259821 w 1259821"/>
                <a:gd name="connsiteY3" fmla="*/ 58849 h 362612"/>
                <a:gd name="connsiteX0" fmla="*/ 1 w 1214996"/>
                <a:gd name="connsiteY0" fmla="*/ 343714 h 347636"/>
                <a:gd name="connsiteX1" fmla="*/ 293018 w 1214996"/>
                <a:gd name="connsiteY1" fmla="*/ 125700 h 347636"/>
                <a:gd name="connsiteX2" fmla="*/ 638737 w 1214996"/>
                <a:gd name="connsiteY2" fmla="*/ 17397 h 347636"/>
                <a:gd name="connsiteX3" fmla="*/ 1214996 w 1214996"/>
                <a:gd name="connsiteY3" fmla="*/ 58607 h 347636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0 w 1214995"/>
                <a:gd name="connsiteY0" fmla="*/ 326879 h 326879"/>
                <a:gd name="connsiteX1" fmla="*/ 293017 w 1214995"/>
                <a:gd name="connsiteY1" fmla="*/ 108865 h 326879"/>
                <a:gd name="connsiteX2" fmla="*/ 638736 w 1214995"/>
                <a:gd name="connsiteY2" fmla="*/ 562 h 326879"/>
                <a:gd name="connsiteX3" fmla="*/ 1214995 w 1214995"/>
                <a:gd name="connsiteY3" fmla="*/ 41772 h 326879"/>
                <a:gd name="connsiteX0" fmla="*/ 0 w 1221345"/>
                <a:gd name="connsiteY0" fmla="*/ 352314 h 352314"/>
                <a:gd name="connsiteX1" fmla="*/ 299367 w 1221345"/>
                <a:gd name="connsiteY1" fmla="*/ 108900 h 352314"/>
                <a:gd name="connsiteX2" fmla="*/ 645086 w 1221345"/>
                <a:gd name="connsiteY2" fmla="*/ 597 h 352314"/>
                <a:gd name="connsiteX3" fmla="*/ 1221345 w 1221345"/>
                <a:gd name="connsiteY3" fmla="*/ 41807 h 352314"/>
                <a:gd name="connsiteX0" fmla="*/ 0 w 1221345"/>
                <a:gd name="connsiteY0" fmla="*/ 352144 h 352144"/>
                <a:gd name="connsiteX1" fmla="*/ 340642 w 1221345"/>
                <a:gd name="connsiteY1" fmla="*/ 134130 h 352144"/>
                <a:gd name="connsiteX2" fmla="*/ 645086 w 1221345"/>
                <a:gd name="connsiteY2" fmla="*/ 427 h 352144"/>
                <a:gd name="connsiteX3" fmla="*/ 1221345 w 1221345"/>
                <a:gd name="connsiteY3" fmla="*/ 41637 h 352144"/>
                <a:gd name="connsiteX0" fmla="*/ 0 w 1221345"/>
                <a:gd name="connsiteY0" fmla="*/ 314753 h 314753"/>
                <a:gd name="connsiteX1" fmla="*/ 340642 w 1221345"/>
                <a:gd name="connsiteY1" fmla="*/ 96739 h 314753"/>
                <a:gd name="connsiteX2" fmla="*/ 708586 w 1221345"/>
                <a:gd name="connsiteY2" fmla="*/ 10661 h 314753"/>
                <a:gd name="connsiteX3" fmla="*/ 1221345 w 1221345"/>
                <a:gd name="connsiteY3" fmla="*/ 4246 h 314753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345" h="315627">
                  <a:moveTo>
                    <a:pt x="0" y="315627"/>
                  </a:moveTo>
                  <a:cubicBezTo>
                    <a:pt x="60083" y="267159"/>
                    <a:pt x="222544" y="148295"/>
                    <a:pt x="340642" y="97613"/>
                  </a:cubicBezTo>
                  <a:cubicBezTo>
                    <a:pt x="458740" y="46931"/>
                    <a:pt x="541922" y="23520"/>
                    <a:pt x="708586" y="11535"/>
                  </a:cubicBezTo>
                  <a:cubicBezTo>
                    <a:pt x="751447" y="9397"/>
                    <a:pt x="1029259" y="-8617"/>
                    <a:pt x="1221345" y="5120"/>
                  </a:cubicBezTo>
                </a:path>
              </a:pathLst>
            </a:custGeom>
            <a:ln w="12700">
              <a:solidFill>
                <a:srgbClr val="80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457200" y="5964300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97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DC2D-F537-F548-9A78-D8596C655543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2787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4C31-5F12-7242-B2CC-7ED13E43EE00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Analyzing imaged observations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84" y="1039179"/>
            <a:ext cx="9272186" cy="5451647"/>
            <a:chOff x="-279298" y="7712"/>
            <a:chExt cx="6063777" cy="3565240"/>
          </a:xfrm>
        </p:grpSpPr>
        <p:pic>
          <p:nvPicPr>
            <p:cNvPr id="8" name="Picture 7" descr="channel_map (1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3080"/>
            <a:stretch/>
          </p:blipFill>
          <p:spPr>
            <a:xfrm>
              <a:off x="40122" y="2487564"/>
              <a:ext cx="4284874" cy="666494"/>
            </a:xfrm>
            <a:prstGeom prst="rect">
              <a:avLst/>
            </a:prstGeom>
          </p:spPr>
        </p:pic>
        <p:pic>
          <p:nvPicPr>
            <p:cNvPr id="9" name="Picture 8" descr="Figure_1 (3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19" t="20693" r="20476" b="15639"/>
            <a:stretch/>
          </p:blipFill>
          <p:spPr>
            <a:xfrm>
              <a:off x="1577061" y="339202"/>
              <a:ext cx="1982392" cy="1823766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16659957">
              <a:off x="2108307" y="27234"/>
              <a:ext cx="197053" cy="1109666"/>
            </a:xfrm>
            <a:prstGeom prst="rightBrac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1441010"/>
                </p:ext>
              </p:extLst>
            </p:nvPr>
          </p:nvGraphicFramePr>
          <p:xfrm>
            <a:off x="3887739" y="1563226"/>
            <a:ext cx="342900" cy="337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6" name="Equation" r:id="rId5" imgW="342900" imgH="393700" progId="Equation.3">
                    <p:embed/>
                  </p:oleObj>
                </mc:Choice>
                <mc:Fallback>
                  <p:oleObj name="Equation" r:id="rId5" imgW="3429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87739" y="1563226"/>
                          <a:ext cx="342900" cy="3371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ight Brace 11"/>
            <p:cNvSpPr/>
            <p:nvPr/>
          </p:nvSpPr>
          <p:spPr>
            <a:xfrm rot="5868683">
              <a:off x="2420848" y="555330"/>
              <a:ext cx="148970" cy="475972"/>
            </a:xfrm>
            <a:prstGeom prst="rightBrace">
              <a:avLst/>
            </a:prstGeom>
            <a:ln w="1905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Brace 12"/>
            <p:cNvSpPr/>
            <p:nvPr/>
          </p:nvSpPr>
          <p:spPr>
            <a:xfrm rot="5846741">
              <a:off x="1793596" y="477108"/>
              <a:ext cx="148970" cy="466248"/>
            </a:xfrm>
            <a:prstGeom prst="rightBrace">
              <a:avLst/>
            </a:prstGeom>
            <a:ln w="19050">
              <a:solidFill>
                <a:srgbClr val="0000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2569665"/>
                </p:ext>
              </p:extLst>
            </p:nvPr>
          </p:nvGraphicFramePr>
          <p:xfrm>
            <a:off x="1234161" y="484675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7" name="Equation" r:id="rId7" imgW="342900" imgH="368300" progId="Equation.3">
                    <p:embed/>
                  </p:oleObj>
                </mc:Choice>
                <mc:Fallback>
                  <p:oleObj name="Equation" r:id="rId7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34161" y="484675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 descr="moment_maps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" t="2607" r="74672" b="58434"/>
            <a:stretch/>
          </p:blipFill>
          <p:spPr>
            <a:xfrm>
              <a:off x="30847" y="273120"/>
              <a:ext cx="955873" cy="904349"/>
            </a:xfrm>
            <a:prstGeom prst="rect">
              <a:avLst/>
            </a:prstGeom>
          </p:spPr>
        </p:pic>
        <p:pic>
          <p:nvPicPr>
            <p:cNvPr id="16" name="Picture 15" descr="moment_maps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2" t="46389" r="74945" b="13463"/>
            <a:stretch/>
          </p:blipFill>
          <p:spPr>
            <a:xfrm>
              <a:off x="48315" y="1196158"/>
              <a:ext cx="925528" cy="931977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45771" y="1998286"/>
              <a:ext cx="935379" cy="51779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704487" y="766508"/>
              <a:ext cx="1154780" cy="772738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936608 w 939775"/>
                <a:gd name="connsiteY0" fmla="*/ 0 h 491906"/>
                <a:gd name="connsiteX1" fmla="*/ 885967 w 939775"/>
                <a:gd name="connsiteY1" fmla="*/ 125665 h 491906"/>
                <a:gd name="connsiteX2" fmla="*/ 497565 w 939775"/>
                <a:gd name="connsiteY2" fmla="*/ 339686 h 491906"/>
                <a:gd name="connsiteX3" fmla="*/ 0 w 939775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  <a:gd name="connsiteX0" fmla="*/ 936608 w 936608"/>
                <a:gd name="connsiteY0" fmla="*/ 0 h 491906"/>
                <a:gd name="connsiteX1" fmla="*/ 836528 w 936608"/>
                <a:gd name="connsiteY1" fmla="*/ 147020 h 491906"/>
                <a:gd name="connsiteX2" fmla="*/ 497565 w 936608"/>
                <a:gd name="connsiteY2" fmla="*/ 339686 h 491906"/>
                <a:gd name="connsiteX3" fmla="*/ 0 w 936608"/>
                <a:gd name="connsiteY3" fmla="*/ 491906 h 4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6608" h="491906">
                  <a:moveTo>
                    <a:pt x="936608" y="0"/>
                  </a:moveTo>
                  <a:cubicBezTo>
                    <a:pt x="936366" y="34082"/>
                    <a:pt x="899814" y="99558"/>
                    <a:pt x="836528" y="147020"/>
                  </a:cubicBezTo>
                  <a:cubicBezTo>
                    <a:pt x="773242" y="194482"/>
                    <a:pt x="645226" y="278646"/>
                    <a:pt x="497565" y="339686"/>
                  </a:cubicBezTo>
                  <a:cubicBezTo>
                    <a:pt x="349904" y="400726"/>
                    <a:pt x="0" y="491906"/>
                    <a:pt x="0" y="491906"/>
                  </a:cubicBezTo>
                </a:path>
              </a:pathLst>
            </a:custGeom>
            <a:ln w="12700">
              <a:solidFill>
                <a:srgbClr val="0000FF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4487" y="857262"/>
              <a:ext cx="1783065" cy="996261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1625583 w 1625583"/>
                <a:gd name="connsiteY0" fmla="*/ 0 h 669706"/>
                <a:gd name="connsiteX1" fmla="*/ 885967 w 1625583"/>
                <a:gd name="connsiteY1" fmla="*/ 303465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744580 w 1625583"/>
                <a:gd name="connsiteY2" fmla="*/ 522965 h 669706"/>
                <a:gd name="connsiteX3" fmla="*/ 0 w 1625583"/>
                <a:gd name="connsiteY3" fmla="*/ 669706 h 66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5583" h="669706">
                  <a:moveTo>
                    <a:pt x="1625583" y="0"/>
                  </a:moveTo>
                  <a:cubicBezTo>
                    <a:pt x="1625341" y="34082"/>
                    <a:pt x="1566201" y="168679"/>
                    <a:pt x="1419367" y="255840"/>
                  </a:cubicBezTo>
                  <a:cubicBezTo>
                    <a:pt x="1272533" y="343001"/>
                    <a:pt x="981141" y="453987"/>
                    <a:pt x="744580" y="522965"/>
                  </a:cubicBezTo>
                  <a:cubicBezTo>
                    <a:pt x="508019" y="591943"/>
                    <a:pt x="0" y="669706"/>
                    <a:pt x="0" y="669706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9376023"/>
                </p:ext>
              </p:extLst>
            </p:nvPr>
          </p:nvGraphicFramePr>
          <p:xfrm>
            <a:off x="1234161" y="1325757"/>
            <a:ext cx="3429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8" name="Equation" r:id="rId10" imgW="342900" imgH="368300" progId="Equation.3">
                    <p:embed/>
                  </p:oleObj>
                </mc:Choice>
                <mc:Fallback>
                  <p:oleObj name="Equation" r:id="rId10" imgW="3429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34161" y="1325757"/>
                          <a:ext cx="342900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3320901" y="1673050"/>
              <a:ext cx="963883" cy="8416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85079" y="17378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Image Cube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79298" y="7712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Moment Maps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0990" y="2234549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Channel Map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03183" y="8606"/>
              <a:ext cx="1581296" cy="22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/>
                  <a:cs typeface="Times New Roman"/>
                </a:rPr>
                <a:t>Spectra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  <p:pic>
          <p:nvPicPr>
            <p:cNvPr id="26" name="Picture 25" descr="Spectra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4" t="2851" r="66631" b="56336"/>
            <a:stretch/>
          </p:blipFill>
          <p:spPr>
            <a:xfrm>
              <a:off x="4533138" y="2222562"/>
              <a:ext cx="916190" cy="908653"/>
            </a:xfrm>
            <a:prstGeom prst="rect">
              <a:avLst/>
            </a:prstGeom>
          </p:spPr>
        </p:pic>
        <p:pic>
          <p:nvPicPr>
            <p:cNvPr id="27" name="Picture 26" descr="Spectra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2" t="2903" r="33411" b="55810"/>
            <a:stretch/>
          </p:blipFill>
          <p:spPr>
            <a:xfrm>
              <a:off x="4533138" y="1244845"/>
              <a:ext cx="920502" cy="919222"/>
            </a:xfrm>
            <a:prstGeom prst="rect">
              <a:avLst/>
            </a:prstGeom>
          </p:spPr>
        </p:pic>
        <p:pic>
          <p:nvPicPr>
            <p:cNvPr id="28" name="Picture 27" descr="Spectra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4" t="49449" r="33499" b="8599"/>
            <a:stretch/>
          </p:blipFill>
          <p:spPr>
            <a:xfrm>
              <a:off x="4525666" y="255385"/>
              <a:ext cx="926201" cy="934006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3094458" y="724154"/>
              <a:ext cx="1434994" cy="315627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369828 w 1629648"/>
                <a:gd name="connsiteY0" fmla="*/ 300049 h 661089"/>
                <a:gd name="connsiteX1" fmla="*/ 319187 w 1629648"/>
                <a:gd name="connsiteY1" fmla="*/ 425714 h 661089"/>
                <a:gd name="connsiteX2" fmla="*/ 0 w 1629648"/>
                <a:gd name="connsiteY2" fmla="*/ 661089 h 661089"/>
                <a:gd name="connsiteX3" fmla="*/ 1629648 w 1629648"/>
                <a:gd name="connsiteY3" fmla="*/ 0 h 661089"/>
                <a:gd name="connsiteX0" fmla="*/ 90853 w 1350673"/>
                <a:gd name="connsiteY0" fmla="*/ 346704 h 485211"/>
                <a:gd name="connsiteX1" fmla="*/ 40212 w 1350673"/>
                <a:gd name="connsiteY1" fmla="*/ 472369 h 485211"/>
                <a:gd name="connsiteX2" fmla="*/ 774414 w 1350673"/>
                <a:gd name="connsiteY2" fmla="*/ 5445 h 485211"/>
                <a:gd name="connsiteX3" fmla="*/ 1350673 w 1350673"/>
                <a:gd name="connsiteY3" fmla="*/ 46655 h 485211"/>
                <a:gd name="connsiteX0" fmla="*/ 1 w 1259821"/>
                <a:gd name="connsiteY0" fmla="*/ 358898 h 362612"/>
                <a:gd name="connsiteX1" fmla="*/ 337843 w 1259821"/>
                <a:gd name="connsiteY1" fmla="*/ 125942 h 362612"/>
                <a:gd name="connsiteX2" fmla="*/ 683562 w 1259821"/>
                <a:gd name="connsiteY2" fmla="*/ 17639 h 362612"/>
                <a:gd name="connsiteX3" fmla="*/ 1259821 w 1259821"/>
                <a:gd name="connsiteY3" fmla="*/ 58849 h 362612"/>
                <a:gd name="connsiteX0" fmla="*/ 1 w 1214996"/>
                <a:gd name="connsiteY0" fmla="*/ 343714 h 347636"/>
                <a:gd name="connsiteX1" fmla="*/ 293018 w 1214996"/>
                <a:gd name="connsiteY1" fmla="*/ 125700 h 347636"/>
                <a:gd name="connsiteX2" fmla="*/ 638737 w 1214996"/>
                <a:gd name="connsiteY2" fmla="*/ 17397 h 347636"/>
                <a:gd name="connsiteX3" fmla="*/ 1214996 w 1214996"/>
                <a:gd name="connsiteY3" fmla="*/ 58607 h 347636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0 w 1214995"/>
                <a:gd name="connsiteY0" fmla="*/ 326879 h 326879"/>
                <a:gd name="connsiteX1" fmla="*/ 293017 w 1214995"/>
                <a:gd name="connsiteY1" fmla="*/ 108865 h 326879"/>
                <a:gd name="connsiteX2" fmla="*/ 638736 w 1214995"/>
                <a:gd name="connsiteY2" fmla="*/ 562 h 326879"/>
                <a:gd name="connsiteX3" fmla="*/ 1214995 w 1214995"/>
                <a:gd name="connsiteY3" fmla="*/ 41772 h 326879"/>
                <a:gd name="connsiteX0" fmla="*/ 0 w 1221345"/>
                <a:gd name="connsiteY0" fmla="*/ 352314 h 352314"/>
                <a:gd name="connsiteX1" fmla="*/ 299367 w 1221345"/>
                <a:gd name="connsiteY1" fmla="*/ 108900 h 352314"/>
                <a:gd name="connsiteX2" fmla="*/ 645086 w 1221345"/>
                <a:gd name="connsiteY2" fmla="*/ 597 h 352314"/>
                <a:gd name="connsiteX3" fmla="*/ 1221345 w 1221345"/>
                <a:gd name="connsiteY3" fmla="*/ 41807 h 352314"/>
                <a:gd name="connsiteX0" fmla="*/ 0 w 1221345"/>
                <a:gd name="connsiteY0" fmla="*/ 352144 h 352144"/>
                <a:gd name="connsiteX1" fmla="*/ 340642 w 1221345"/>
                <a:gd name="connsiteY1" fmla="*/ 134130 h 352144"/>
                <a:gd name="connsiteX2" fmla="*/ 645086 w 1221345"/>
                <a:gd name="connsiteY2" fmla="*/ 427 h 352144"/>
                <a:gd name="connsiteX3" fmla="*/ 1221345 w 1221345"/>
                <a:gd name="connsiteY3" fmla="*/ 41637 h 352144"/>
                <a:gd name="connsiteX0" fmla="*/ 0 w 1221345"/>
                <a:gd name="connsiteY0" fmla="*/ 314753 h 314753"/>
                <a:gd name="connsiteX1" fmla="*/ 340642 w 1221345"/>
                <a:gd name="connsiteY1" fmla="*/ 96739 h 314753"/>
                <a:gd name="connsiteX2" fmla="*/ 708586 w 1221345"/>
                <a:gd name="connsiteY2" fmla="*/ 10661 h 314753"/>
                <a:gd name="connsiteX3" fmla="*/ 1221345 w 1221345"/>
                <a:gd name="connsiteY3" fmla="*/ 4246 h 314753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345" h="315627">
                  <a:moveTo>
                    <a:pt x="0" y="315627"/>
                  </a:moveTo>
                  <a:cubicBezTo>
                    <a:pt x="60083" y="267159"/>
                    <a:pt x="222544" y="148295"/>
                    <a:pt x="340642" y="97613"/>
                  </a:cubicBezTo>
                  <a:cubicBezTo>
                    <a:pt x="458740" y="46931"/>
                    <a:pt x="541922" y="23520"/>
                    <a:pt x="708586" y="11535"/>
                  </a:cubicBezTo>
                  <a:cubicBezTo>
                    <a:pt x="751447" y="9397"/>
                    <a:pt x="1029259" y="-8617"/>
                    <a:pt x="1221345" y="5120"/>
                  </a:cubicBezTo>
                </a:path>
              </a:pathLst>
            </a:custGeom>
            <a:ln w="12700">
              <a:solidFill>
                <a:schemeClr val="tx2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9453" y="254645"/>
              <a:ext cx="992214" cy="2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Pixel extracted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26538" y="1301550"/>
              <a:ext cx="1581296" cy="2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Aperture extracted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78855" y="1822292"/>
              <a:ext cx="1367359" cy="68925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Figure_1_pix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1" t="36791" r="31262" b="51904"/>
            <a:stretch/>
          </p:blipFill>
          <p:spPr>
            <a:xfrm>
              <a:off x="3502863" y="438747"/>
              <a:ext cx="962322" cy="260020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970266" y="306751"/>
              <a:ext cx="1247086" cy="385664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1468283 w 1471255"/>
                <a:gd name="connsiteY0" fmla="*/ 146109 h 319455"/>
                <a:gd name="connsiteX1" fmla="*/ 1348037 w 1471255"/>
                <a:gd name="connsiteY1" fmla="*/ 10203 h 319455"/>
                <a:gd name="connsiteX2" fmla="*/ 934345 w 1471255"/>
                <a:gd name="connsiteY2" fmla="*/ 9005 h 319455"/>
                <a:gd name="connsiteX3" fmla="*/ 567253 w 1471255"/>
                <a:gd name="connsiteY3" fmla="*/ 3057 h 319455"/>
                <a:gd name="connsiteX4" fmla="*/ 0 w 1471255"/>
                <a:gd name="connsiteY4" fmla="*/ 319455 h 319455"/>
                <a:gd name="connsiteX0" fmla="*/ 1479016 w 1481988"/>
                <a:gd name="connsiteY0" fmla="*/ 146109 h 323032"/>
                <a:gd name="connsiteX1" fmla="*/ 1358770 w 1481988"/>
                <a:gd name="connsiteY1" fmla="*/ 10203 h 323032"/>
                <a:gd name="connsiteX2" fmla="*/ 945078 w 1481988"/>
                <a:gd name="connsiteY2" fmla="*/ 9005 h 323032"/>
                <a:gd name="connsiteX3" fmla="*/ 577986 w 1481988"/>
                <a:gd name="connsiteY3" fmla="*/ 3057 h 323032"/>
                <a:gd name="connsiteX4" fmla="*/ 0 w 1481988"/>
                <a:gd name="connsiteY4" fmla="*/ 323032 h 323032"/>
                <a:gd name="connsiteX0" fmla="*/ 1464706 w 1468324"/>
                <a:gd name="connsiteY0" fmla="*/ 142266 h 322767"/>
                <a:gd name="connsiteX1" fmla="*/ 1358770 w 1468324"/>
                <a:gd name="connsiteY1" fmla="*/ 9938 h 322767"/>
                <a:gd name="connsiteX2" fmla="*/ 945078 w 1468324"/>
                <a:gd name="connsiteY2" fmla="*/ 8740 h 322767"/>
                <a:gd name="connsiteX3" fmla="*/ 577986 w 1468324"/>
                <a:gd name="connsiteY3" fmla="*/ 2792 h 322767"/>
                <a:gd name="connsiteX4" fmla="*/ 0 w 1468324"/>
                <a:gd name="connsiteY4" fmla="*/ 322767 h 322767"/>
                <a:gd name="connsiteX0" fmla="*/ 1464706 w 1469493"/>
                <a:gd name="connsiteY0" fmla="*/ 156948 h 337449"/>
                <a:gd name="connsiteX1" fmla="*/ 1373079 w 1469493"/>
                <a:gd name="connsiteY1" fmla="*/ 6733 h 337449"/>
                <a:gd name="connsiteX2" fmla="*/ 945078 w 1469493"/>
                <a:gd name="connsiteY2" fmla="*/ 23422 h 337449"/>
                <a:gd name="connsiteX3" fmla="*/ 577986 w 1469493"/>
                <a:gd name="connsiteY3" fmla="*/ 17474 h 337449"/>
                <a:gd name="connsiteX4" fmla="*/ 0 w 1469493"/>
                <a:gd name="connsiteY4" fmla="*/ 337449 h 337449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77986 w 1469274"/>
                <a:gd name="connsiteY3" fmla="*/ 65598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072 h 385573"/>
                <a:gd name="connsiteX1" fmla="*/ 1373079 w 1469274"/>
                <a:gd name="connsiteY1" fmla="*/ 54857 h 385573"/>
                <a:gd name="connsiteX2" fmla="*/ 959388 w 1469274"/>
                <a:gd name="connsiteY2" fmla="*/ 0 h 385573"/>
                <a:gd name="connsiteX3" fmla="*/ 588718 w 1469274"/>
                <a:gd name="connsiteY3" fmla="*/ 79907 h 385573"/>
                <a:gd name="connsiteX4" fmla="*/ 0 w 1469274"/>
                <a:gd name="connsiteY4" fmla="*/ 385573 h 385573"/>
                <a:gd name="connsiteX0" fmla="*/ 1464706 w 1469274"/>
                <a:gd name="connsiteY0" fmla="*/ 205163 h 385664"/>
                <a:gd name="connsiteX1" fmla="*/ 1373079 w 1469274"/>
                <a:gd name="connsiteY1" fmla="*/ 54948 h 385664"/>
                <a:gd name="connsiteX2" fmla="*/ 959388 w 1469274"/>
                <a:gd name="connsiteY2" fmla="*/ 91 h 385664"/>
                <a:gd name="connsiteX3" fmla="*/ 588718 w 1469274"/>
                <a:gd name="connsiteY3" fmla="*/ 79998 h 385664"/>
                <a:gd name="connsiteX4" fmla="*/ 0 w 1469274"/>
                <a:gd name="connsiteY4" fmla="*/ 385664 h 38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274" h="385664">
                  <a:moveTo>
                    <a:pt x="1464706" y="205163"/>
                  </a:moveTo>
                  <a:cubicBezTo>
                    <a:pt x="1480339" y="140820"/>
                    <a:pt x="1457299" y="89127"/>
                    <a:pt x="1373079" y="54948"/>
                  </a:cubicBezTo>
                  <a:cubicBezTo>
                    <a:pt x="1288859" y="20769"/>
                    <a:pt x="1089519" y="1282"/>
                    <a:pt x="959388" y="91"/>
                  </a:cubicBezTo>
                  <a:cubicBezTo>
                    <a:pt x="828676" y="-1891"/>
                    <a:pt x="748049" y="28321"/>
                    <a:pt x="588718" y="79998"/>
                  </a:cubicBezTo>
                  <a:cubicBezTo>
                    <a:pt x="480096" y="109083"/>
                    <a:pt x="0" y="385664"/>
                    <a:pt x="0" y="385664"/>
                  </a:cubicBezTo>
                </a:path>
              </a:pathLst>
            </a:custGeom>
            <a:ln w="12700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flipV="1">
              <a:off x="3090672" y="1247599"/>
              <a:ext cx="1434994" cy="315627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369828 w 1629648"/>
                <a:gd name="connsiteY0" fmla="*/ 300049 h 661089"/>
                <a:gd name="connsiteX1" fmla="*/ 319187 w 1629648"/>
                <a:gd name="connsiteY1" fmla="*/ 425714 h 661089"/>
                <a:gd name="connsiteX2" fmla="*/ 0 w 1629648"/>
                <a:gd name="connsiteY2" fmla="*/ 661089 h 661089"/>
                <a:gd name="connsiteX3" fmla="*/ 1629648 w 1629648"/>
                <a:gd name="connsiteY3" fmla="*/ 0 h 661089"/>
                <a:gd name="connsiteX0" fmla="*/ 90853 w 1350673"/>
                <a:gd name="connsiteY0" fmla="*/ 346704 h 485211"/>
                <a:gd name="connsiteX1" fmla="*/ 40212 w 1350673"/>
                <a:gd name="connsiteY1" fmla="*/ 472369 h 485211"/>
                <a:gd name="connsiteX2" fmla="*/ 774414 w 1350673"/>
                <a:gd name="connsiteY2" fmla="*/ 5445 h 485211"/>
                <a:gd name="connsiteX3" fmla="*/ 1350673 w 1350673"/>
                <a:gd name="connsiteY3" fmla="*/ 46655 h 485211"/>
                <a:gd name="connsiteX0" fmla="*/ 1 w 1259821"/>
                <a:gd name="connsiteY0" fmla="*/ 358898 h 362612"/>
                <a:gd name="connsiteX1" fmla="*/ 337843 w 1259821"/>
                <a:gd name="connsiteY1" fmla="*/ 125942 h 362612"/>
                <a:gd name="connsiteX2" fmla="*/ 683562 w 1259821"/>
                <a:gd name="connsiteY2" fmla="*/ 17639 h 362612"/>
                <a:gd name="connsiteX3" fmla="*/ 1259821 w 1259821"/>
                <a:gd name="connsiteY3" fmla="*/ 58849 h 362612"/>
                <a:gd name="connsiteX0" fmla="*/ 1 w 1214996"/>
                <a:gd name="connsiteY0" fmla="*/ 343714 h 347636"/>
                <a:gd name="connsiteX1" fmla="*/ 293018 w 1214996"/>
                <a:gd name="connsiteY1" fmla="*/ 125700 h 347636"/>
                <a:gd name="connsiteX2" fmla="*/ 638737 w 1214996"/>
                <a:gd name="connsiteY2" fmla="*/ 17397 h 347636"/>
                <a:gd name="connsiteX3" fmla="*/ 1214996 w 1214996"/>
                <a:gd name="connsiteY3" fmla="*/ 58607 h 347636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1 w 1214996"/>
                <a:gd name="connsiteY0" fmla="*/ 326879 h 330801"/>
                <a:gd name="connsiteX1" fmla="*/ 293018 w 1214996"/>
                <a:gd name="connsiteY1" fmla="*/ 108865 h 330801"/>
                <a:gd name="connsiteX2" fmla="*/ 638737 w 1214996"/>
                <a:gd name="connsiteY2" fmla="*/ 562 h 330801"/>
                <a:gd name="connsiteX3" fmla="*/ 1214996 w 1214996"/>
                <a:gd name="connsiteY3" fmla="*/ 41772 h 330801"/>
                <a:gd name="connsiteX0" fmla="*/ 0 w 1214995"/>
                <a:gd name="connsiteY0" fmla="*/ 326879 h 326879"/>
                <a:gd name="connsiteX1" fmla="*/ 293017 w 1214995"/>
                <a:gd name="connsiteY1" fmla="*/ 108865 h 326879"/>
                <a:gd name="connsiteX2" fmla="*/ 638736 w 1214995"/>
                <a:gd name="connsiteY2" fmla="*/ 562 h 326879"/>
                <a:gd name="connsiteX3" fmla="*/ 1214995 w 1214995"/>
                <a:gd name="connsiteY3" fmla="*/ 41772 h 326879"/>
                <a:gd name="connsiteX0" fmla="*/ 0 w 1221345"/>
                <a:gd name="connsiteY0" fmla="*/ 352314 h 352314"/>
                <a:gd name="connsiteX1" fmla="*/ 299367 w 1221345"/>
                <a:gd name="connsiteY1" fmla="*/ 108900 h 352314"/>
                <a:gd name="connsiteX2" fmla="*/ 645086 w 1221345"/>
                <a:gd name="connsiteY2" fmla="*/ 597 h 352314"/>
                <a:gd name="connsiteX3" fmla="*/ 1221345 w 1221345"/>
                <a:gd name="connsiteY3" fmla="*/ 41807 h 352314"/>
                <a:gd name="connsiteX0" fmla="*/ 0 w 1221345"/>
                <a:gd name="connsiteY0" fmla="*/ 352144 h 352144"/>
                <a:gd name="connsiteX1" fmla="*/ 340642 w 1221345"/>
                <a:gd name="connsiteY1" fmla="*/ 134130 h 352144"/>
                <a:gd name="connsiteX2" fmla="*/ 645086 w 1221345"/>
                <a:gd name="connsiteY2" fmla="*/ 427 h 352144"/>
                <a:gd name="connsiteX3" fmla="*/ 1221345 w 1221345"/>
                <a:gd name="connsiteY3" fmla="*/ 41637 h 352144"/>
                <a:gd name="connsiteX0" fmla="*/ 0 w 1221345"/>
                <a:gd name="connsiteY0" fmla="*/ 314753 h 314753"/>
                <a:gd name="connsiteX1" fmla="*/ 340642 w 1221345"/>
                <a:gd name="connsiteY1" fmla="*/ 96739 h 314753"/>
                <a:gd name="connsiteX2" fmla="*/ 708586 w 1221345"/>
                <a:gd name="connsiteY2" fmla="*/ 10661 h 314753"/>
                <a:gd name="connsiteX3" fmla="*/ 1221345 w 1221345"/>
                <a:gd name="connsiteY3" fmla="*/ 4246 h 314753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  <a:gd name="connsiteX0" fmla="*/ 0 w 1221345"/>
                <a:gd name="connsiteY0" fmla="*/ 315627 h 315627"/>
                <a:gd name="connsiteX1" fmla="*/ 340642 w 1221345"/>
                <a:gd name="connsiteY1" fmla="*/ 97613 h 315627"/>
                <a:gd name="connsiteX2" fmla="*/ 708586 w 1221345"/>
                <a:gd name="connsiteY2" fmla="*/ 11535 h 315627"/>
                <a:gd name="connsiteX3" fmla="*/ 1221345 w 1221345"/>
                <a:gd name="connsiteY3" fmla="*/ 5120 h 31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345" h="315627">
                  <a:moveTo>
                    <a:pt x="0" y="315627"/>
                  </a:moveTo>
                  <a:cubicBezTo>
                    <a:pt x="60083" y="267159"/>
                    <a:pt x="222544" y="148295"/>
                    <a:pt x="340642" y="97613"/>
                  </a:cubicBezTo>
                  <a:cubicBezTo>
                    <a:pt x="458740" y="46931"/>
                    <a:pt x="541922" y="23520"/>
                    <a:pt x="708586" y="11535"/>
                  </a:cubicBezTo>
                  <a:cubicBezTo>
                    <a:pt x="751447" y="9397"/>
                    <a:pt x="1029259" y="-8617"/>
                    <a:pt x="1221345" y="5120"/>
                  </a:cubicBezTo>
                </a:path>
              </a:pathLst>
            </a:custGeom>
            <a:ln w="12700">
              <a:solidFill>
                <a:srgbClr val="80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 flipH="1">
              <a:off x="3950780" y="2959973"/>
              <a:ext cx="1041706" cy="383190"/>
            </a:xfrm>
            <a:custGeom>
              <a:avLst/>
              <a:gdLst>
                <a:gd name="connsiteX0" fmla="*/ 1154462 w 1166548"/>
                <a:gd name="connsiteY0" fmla="*/ 170076 h 422635"/>
                <a:gd name="connsiteX1" fmla="*/ 1096739 w 1166548"/>
                <a:gd name="connsiteY1" fmla="*/ 18540 h 422635"/>
                <a:gd name="connsiteX2" fmla="*/ 620524 w 1166548"/>
                <a:gd name="connsiteY2" fmla="*/ 32972 h 422635"/>
                <a:gd name="connsiteX3" fmla="*/ 194816 w 1166548"/>
                <a:gd name="connsiteY3" fmla="*/ 292747 h 422635"/>
                <a:gd name="connsiteX4" fmla="*/ 0 w 1166548"/>
                <a:gd name="connsiteY4" fmla="*/ 422635 h 422635"/>
                <a:gd name="connsiteX0" fmla="*/ 1154462 w 1157434"/>
                <a:gd name="connsiteY0" fmla="*/ 161929 h 414488"/>
                <a:gd name="connsiteX1" fmla="*/ 1034216 w 1157434"/>
                <a:gd name="connsiteY1" fmla="*/ 26023 h 414488"/>
                <a:gd name="connsiteX2" fmla="*/ 620524 w 1157434"/>
                <a:gd name="connsiteY2" fmla="*/ 24825 h 414488"/>
                <a:gd name="connsiteX3" fmla="*/ 194816 w 1157434"/>
                <a:gd name="connsiteY3" fmla="*/ 284600 h 414488"/>
                <a:gd name="connsiteX4" fmla="*/ 0 w 1157434"/>
                <a:gd name="connsiteY4" fmla="*/ 414488 h 414488"/>
                <a:gd name="connsiteX0" fmla="*/ 1142739 w 1145711"/>
                <a:gd name="connsiteY0" fmla="*/ 161929 h 284600"/>
                <a:gd name="connsiteX1" fmla="*/ 1022493 w 1145711"/>
                <a:gd name="connsiteY1" fmla="*/ 26023 h 284600"/>
                <a:gd name="connsiteX2" fmla="*/ 608801 w 1145711"/>
                <a:gd name="connsiteY2" fmla="*/ 24825 h 284600"/>
                <a:gd name="connsiteX3" fmla="*/ 183093 w 1145711"/>
                <a:gd name="connsiteY3" fmla="*/ 284600 h 284600"/>
                <a:gd name="connsiteX4" fmla="*/ 0 w 1145711"/>
                <a:gd name="connsiteY4" fmla="*/ 27627 h 284600"/>
                <a:gd name="connsiteX0" fmla="*/ 1142739 w 1145711"/>
                <a:gd name="connsiteY0" fmla="*/ 146109 h 146109"/>
                <a:gd name="connsiteX1" fmla="*/ 1022493 w 1145711"/>
                <a:gd name="connsiteY1" fmla="*/ 10203 h 146109"/>
                <a:gd name="connsiteX2" fmla="*/ 608801 w 1145711"/>
                <a:gd name="connsiteY2" fmla="*/ 9005 h 146109"/>
                <a:gd name="connsiteX3" fmla="*/ 241709 w 1145711"/>
                <a:gd name="connsiteY3" fmla="*/ 3057 h 146109"/>
                <a:gd name="connsiteX4" fmla="*/ 0 w 1145711"/>
                <a:gd name="connsiteY4" fmla="*/ 11807 h 146109"/>
                <a:gd name="connsiteX0" fmla="*/ 918038 w 921010"/>
                <a:gd name="connsiteY0" fmla="*/ 183291 h 603882"/>
                <a:gd name="connsiteX1" fmla="*/ 797792 w 921010"/>
                <a:gd name="connsiteY1" fmla="*/ 47385 h 603882"/>
                <a:gd name="connsiteX2" fmla="*/ 384100 w 921010"/>
                <a:gd name="connsiteY2" fmla="*/ 46187 h 603882"/>
                <a:gd name="connsiteX3" fmla="*/ 17008 w 921010"/>
                <a:gd name="connsiteY3" fmla="*/ 40239 h 603882"/>
                <a:gd name="connsiteX4" fmla="*/ 56653 w 921010"/>
                <a:gd name="connsiteY4" fmla="*/ 603882 h 603882"/>
                <a:gd name="connsiteX0" fmla="*/ 861385 w 864357"/>
                <a:gd name="connsiteY0" fmla="*/ 178579 h 602394"/>
                <a:gd name="connsiteX1" fmla="*/ 741139 w 864357"/>
                <a:gd name="connsiteY1" fmla="*/ 42673 h 602394"/>
                <a:gd name="connsiteX2" fmla="*/ 327447 w 864357"/>
                <a:gd name="connsiteY2" fmla="*/ 41475 h 602394"/>
                <a:gd name="connsiteX3" fmla="*/ 315955 w 864357"/>
                <a:gd name="connsiteY3" fmla="*/ 531804 h 602394"/>
                <a:gd name="connsiteX4" fmla="*/ 0 w 864357"/>
                <a:gd name="connsiteY4" fmla="*/ 599170 h 602394"/>
                <a:gd name="connsiteX0" fmla="*/ 861385 w 863570"/>
                <a:gd name="connsiteY0" fmla="*/ 138818 h 562633"/>
                <a:gd name="connsiteX1" fmla="*/ 717692 w 863570"/>
                <a:gd name="connsiteY1" fmla="*/ 323343 h 562633"/>
                <a:gd name="connsiteX2" fmla="*/ 327447 w 863570"/>
                <a:gd name="connsiteY2" fmla="*/ 1714 h 562633"/>
                <a:gd name="connsiteX3" fmla="*/ 315955 w 863570"/>
                <a:gd name="connsiteY3" fmla="*/ 492043 h 562633"/>
                <a:gd name="connsiteX4" fmla="*/ 0 w 863570"/>
                <a:gd name="connsiteY4" fmla="*/ 559409 h 562633"/>
                <a:gd name="connsiteX0" fmla="*/ 923908 w 925266"/>
                <a:gd name="connsiteY0" fmla="*/ 80157 h 562587"/>
                <a:gd name="connsiteX1" fmla="*/ 717692 w 925266"/>
                <a:gd name="connsiteY1" fmla="*/ 323297 h 562587"/>
                <a:gd name="connsiteX2" fmla="*/ 327447 w 925266"/>
                <a:gd name="connsiteY2" fmla="*/ 1668 h 562587"/>
                <a:gd name="connsiteX3" fmla="*/ 315955 w 925266"/>
                <a:gd name="connsiteY3" fmla="*/ 491997 h 562587"/>
                <a:gd name="connsiteX4" fmla="*/ 0 w 925266"/>
                <a:gd name="connsiteY4" fmla="*/ 559363 h 562587"/>
                <a:gd name="connsiteX0" fmla="*/ 923908 w 926308"/>
                <a:gd name="connsiteY0" fmla="*/ 83383 h 565813"/>
                <a:gd name="connsiteX1" fmla="*/ 778017 w 926308"/>
                <a:gd name="connsiteY1" fmla="*/ 234448 h 565813"/>
                <a:gd name="connsiteX2" fmla="*/ 327447 w 926308"/>
                <a:gd name="connsiteY2" fmla="*/ 4894 h 565813"/>
                <a:gd name="connsiteX3" fmla="*/ 315955 w 926308"/>
                <a:gd name="connsiteY3" fmla="*/ 495223 h 565813"/>
                <a:gd name="connsiteX4" fmla="*/ 0 w 926308"/>
                <a:gd name="connsiteY4" fmla="*/ 562589 h 565813"/>
                <a:gd name="connsiteX0" fmla="*/ 923908 w 925856"/>
                <a:gd name="connsiteY0" fmla="*/ 82317 h 564747"/>
                <a:gd name="connsiteX1" fmla="*/ 778017 w 925856"/>
                <a:gd name="connsiteY1" fmla="*/ 233382 h 564747"/>
                <a:gd name="connsiteX2" fmla="*/ 327447 w 925856"/>
                <a:gd name="connsiteY2" fmla="*/ 3828 h 564747"/>
                <a:gd name="connsiteX3" fmla="*/ 315955 w 925856"/>
                <a:gd name="connsiteY3" fmla="*/ 494157 h 564747"/>
                <a:gd name="connsiteX4" fmla="*/ 0 w 925856"/>
                <a:gd name="connsiteY4" fmla="*/ 561523 h 564747"/>
                <a:gd name="connsiteX0" fmla="*/ 923908 w 941059"/>
                <a:gd name="connsiteY0" fmla="*/ 87277 h 569707"/>
                <a:gd name="connsiteX1" fmla="*/ 885967 w 941059"/>
                <a:gd name="connsiteY1" fmla="*/ 143092 h 569707"/>
                <a:gd name="connsiteX2" fmla="*/ 327447 w 941059"/>
                <a:gd name="connsiteY2" fmla="*/ 8788 h 569707"/>
                <a:gd name="connsiteX3" fmla="*/ 315955 w 941059"/>
                <a:gd name="connsiteY3" fmla="*/ 499117 h 569707"/>
                <a:gd name="connsiteX4" fmla="*/ 0 w 941059"/>
                <a:gd name="connsiteY4" fmla="*/ 566483 h 569707"/>
                <a:gd name="connsiteX0" fmla="*/ 923908 w 931401"/>
                <a:gd name="connsiteY0" fmla="*/ 25894 h 505100"/>
                <a:gd name="connsiteX1" fmla="*/ 885967 w 931401"/>
                <a:gd name="connsiteY1" fmla="*/ 81709 h 505100"/>
                <a:gd name="connsiteX2" fmla="*/ 644947 w 931401"/>
                <a:gd name="connsiteY2" fmla="*/ 328405 h 505100"/>
                <a:gd name="connsiteX3" fmla="*/ 315955 w 931401"/>
                <a:gd name="connsiteY3" fmla="*/ 437734 h 505100"/>
                <a:gd name="connsiteX4" fmla="*/ 0 w 931401"/>
                <a:gd name="connsiteY4" fmla="*/ 505100 h 505100"/>
                <a:gd name="connsiteX0" fmla="*/ 923908 w 948872"/>
                <a:gd name="connsiteY0" fmla="*/ 29413 h 508619"/>
                <a:gd name="connsiteX1" fmla="*/ 885967 w 948872"/>
                <a:gd name="connsiteY1" fmla="*/ 85228 h 508619"/>
                <a:gd name="connsiteX2" fmla="*/ 315955 w 948872"/>
                <a:gd name="connsiteY2" fmla="*/ 441253 h 508619"/>
                <a:gd name="connsiteX3" fmla="*/ 0 w 948872"/>
                <a:gd name="connsiteY3" fmla="*/ 508619 h 508619"/>
                <a:gd name="connsiteX0" fmla="*/ 923908 w 934912"/>
                <a:gd name="connsiteY0" fmla="*/ 25748 h 504954"/>
                <a:gd name="connsiteX1" fmla="*/ 885967 w 934912"/>
                <a:gd name="connsiteY1" fmla="*/ 81563 h 504954"/>
                <a:gd name="connsiteX2" fmla="*/ 557255 w 934912"/>
                <a:gd name="connsiteY2" fmla="*/ 323288 h 504954"/>
                <a:gd name="connsiteX3" fmla="*/ 0 w 934912"/>
                <a:gd name="connsiteY3" fmla="*/ 504954 h 504954"/>
                <a:gd name="connsiteX0" fmla="*/ 923908 w 934912"/>
                <a:gd name="connsiteY0" fmla="*/ 27905 h 507111"/>
                <a:gd name="connsiteX1" fmla="*/ 885967 w 934912"/>
                <a:gd name="connsiteY1" fmla="*/ 83720 h 507111"/>
                <a:gd name="connsiteX2" fmla="*/ 557255 w 934912"/>
                <a:gd name="connsiteY2" fmla="*/ 395295 h 507111"/>
                <a:gd name="connsiteX3" fmla="*/ 0 w 934912"/>
                <a:gd name="connsiteY3" fmla="*/ 507111 h 507111"/>
                <a:gd name="connsiteX0" fmla="*/ 923908 w 934912"/>
                <a:gd name="connsiteY0" fmla="*/ 27905 h 507758"/>
                <a:gd name="connsiteX1" fmla="*/ 885967 w 934912"/>
                <a:gd name="connsiteY1" fmla="*/ 83720 h 507758"/>
                <a:gd name="connsiteX2" fmla="*/ 557255 w 934912"/>
                <a:gd name="connsiteY2" fmla="*/ 395295 h 507758"/>
                <a:gd name="connsiteX3" fmla="*/ 0 w 934912"/>
                <a:gd name="connsiteY3" fmla="*/ 507111 h 507758"/>
                <a:gd name="connsiteX0" fmla="*/ 923908 w 934912"/>
                <a:gd name="connsiteY0" fmla="*/ 18852 h 498058"/>
                <a:gd name="connsiteX1" fmla="*/ 885967 w 934912"/>
                <a:gd name="connsiteY1" fmla="*/ 131817 h 498058"/>
                <a:gd name="connsiteX2" fmla="*/ 557255 w 934912"/>
                <a:gd name="connsiteY2" fmla="*/ 386242 h 498058"/>
                <a:gd name="connsiteX3" fmla="*/ 0 w 934912"/>
                <a:gd name="connsiteY3" fmla="*/ 498058 h 498058"/>
                <a:gd name="connsiteX0" fmla="*/ 923908 w 927919"/>
                <a:gd name="connsiteY0" fmla="*/ 16305 h 495511"/>
                <a:gd name="connsiteX1" fmla="*/ 885967 w 927919"/>
                <a:gd name="connsiteY1" fmla="*/ 129270 h 495511"/>
                <a:gd name="connsiteX2" fmla="*/ 557255 w 927919"/>
                <a:gd name="connsiteY2" fmla="*/ 383695 h 495511"/>
                <a:gd name="connsiteX3" fmla="*/ 0 w 927919"/>
                <a:gd name="connsiteY3" fmla="*/ 495511 h 495511"/>
                <a:gd name="connsiteX0" fmla="*/ 923908 w 934473"/>
                <a:gd name="connsiteY0" fmla="*/ 18535 h 497741"/>
                <a:gd name="connsiteX1" fmla="*/ 885967 w 934473"/>
                <a:gd name="connsiteY1" fmla="*/ 131500 h 497741"/>
                <a:gd name="connsiteX2" fmla="*/ 566780 w 934473"/>
                <a:gd name="connsiteY2" fmla="*/ 366875 h 497741"/>
                <a:gd name="connsiteX3" fmla="*/ 0 w 934473"/>
                <a:gd name="connsiteY3" fmla="*/ 497741 h 497741"/>
                <a:gd name="connsiteX0" fmla="*/ 923908 w 923908"/>
                <a:gd name="connsiteY0" fmla="*/ 0 h 479206"/>
                <a:gd name="connsiteX1" fmla="*/ 885967 w 923908"/>
                <a:gd name="connsiteY1" fmla="*/ 112965 h 479206"/>
                <a:gd name="connsiteX2" fmla="*/ 566780 w 923908"/>
                <a:gd name="connsiteY2" fmla="*/ 348340 h 479206"/>
                <a:gd name="connsiteX3" fmla="*/ 0 w 923908"/>
                <a:gd name="connsiteY3" fmla="*/ 479206 h 479206"/>
                <a:gd name="connsiteX0" fmla="*/ 955658 w 955658"/>
                <a:gd name="connsiteY0" fmla="*/ 0 h 558581"/>
                <a:gd name="connsiteX1" fmla="*/ 885967 w 955658"/>
                <a:gd name="connsiteY1" fmla="*/ 192340 h 558581"/>
                <a:gd name="connsiteX2" fmla="*/ 566780 w 955658"/>
                <a:gd name="connsiteY2" fmla="*/ 427715 h 558581"/>
                <a:gd name="connsiteX3" fmla="*/ 0 w 955658"/>
                <a:gd name="connsiteY3" fmla="*/ 558581 h 558581"/>
                <a:gd name="connsiteX0" fmla="*/ 955658 w 956174"/>
                <a:gd name="connsiteY0" fmla="*/ 0 h 558581"/>
                <a:gd name="connsiteX1" fmla="*/ 885967 w 956174"/>
                <a:gd name="connsiteY1" fmla="*/ 192340 h 558581"/>
                <a:gd name="connsiteX2" fmla="*/ 566780 w 956174"/>
                <a:gd name="connsiteY2" fmla="*/ 427715 h 558581"/>
                <a:gd name="connsiteX3" fmla="*/ 0 w 956174"/>
                <a:gd name="connsiteY3" fmla="*/ 558581 h 558581"/>
                <a:gd name="connsiteX0" fmla="*/ 927083 w 931197"/>
                <a:gd name="connsiteY0" fmla="*/ 0 h 495081"/>
                <a:gd name="connsiteX1" fmla="*/ 885967 w 931197"/>
                <a:gd name="connsiteY1" fmla="*/ 128840 h 495081"/>
                <a:gd name="connsiteX2" fmla="*/ 566780 w 931197"/>
                <a:gd name="connsiteY2" fmla="*/ 364215 h 495081"/>
                <a:gd name="connsiteX3" fmla="*/ 0 w 931197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7083"/>
                <a:gd name="connsiteY0" fmla="*/ 0 h 495081"/>
                <a:gd name="connsiteX1" fmla="*/ 885967 w 927083"/>
                <a:gd name="connsiteY1" fmla="*/ 128840 h 495081"/>
                <a:gd name="connsiteX2" fmla="*/ 566780 w 927083"/>
                <a:gd name="connsiteY2" fmla="*/ 364215 h 495081"/>
                <a:gd name="connsiteX3" fmla="*/ 0 w 927083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27083 w 929809"/>
                <a:gd name="connsiteY0" fmla="*/ 0 h 495081"/>
                <a:gd name="connsiteX1" fmla="*/ 885967 w 929809"/>
                <a:gd name="connsiteY1" fmla="*/ 128840 h 495081"/>
                <a:gd name="connsiteX2" fmla="*/ 566780 w 929809"/>
                <a:gd name="connsiteY2" fmla="*/ 364215 h 495081"/>
                <a:gd name="connsiteX3" fmla="*/ 0 w 929809"/>
                <a:gd name="connsiteY3" fmla="*/ 495081 h 495081"/>
                <a:gd name="connsiteX0" fmla="*/ 933433 w 934625"/>
                <a:gd name="connsiteY0" fmla="*/ 0 h 491906"/>
                <a:gd name="connsiteX1" fmla="*/ 885967 w 934625"/>
                <a:gd name="connsiteY1" fmla="*/ 125665 h 491906"/>
                <a:gd name="connsiteX2" fmla="*/ 566780 w 934625"/>
                <a:gd name="connsiteY2" fmla="*/ 361040 h 491906"/>
                <a:gd name="connsiteX3" fmla="*/ 0 w 934625"/>
                <a:gd name="connsiteY3" fmla="*/ 491906 h 491906"/>
                <a:gd name="connsiteX0" fmla="*/ 936608 w 937264"/>
                <a:gd name="connsiteY0" fmla="*/ 0 h 491906"/>
                <a:gd name="connsiteX1" fmla="*/ 885967 w 937264"/>
                <a:gd name="connsiteY1" fmla="*/ 125665 h 491906"/>
                <a:gd name="connsiteX2" fmla="*/ 566780 w 937264"/>
                <a:gd name="connsiteY2" fmla="*/ 361040 h 491906"/>
                <a:gd name="connsiteX3" fmla="*/ 0 w 937264"/>
                <a:gd name="connsiteY3" fmla="*/ 491906 h 491906"/>
                <a:gd name="connsiteX0" fmla="*/ 936608 w 936608"/>
                <a:gd name="connsiteY0" fmla="*/ 0 h 491906"/>
                <a:gd name="connsiteX1" fmla="*/ 885967 w 936608"/>
                <a:gd name="connsiteY1" fmla="*/ 125665 h 491906"/>
                <a:gd name="connsiteX2" fmla="*/ 566780 w 936608"/>
                <a:gd name="connsiteY2" fmla="*/ 361040 h 491906"/>
                <a:gd name="connsiteX3" fmla="*/ 0 w 936608"/>
                <a:gd name="connsiteY3" fmla="*/ 491906 h 491906"/>
                <a:gd name="connsiteX0" fmla="*/ 1625583 w 1625583"/>
                <a:gd name="connsiteY0" fmla="*/ 0 h 669706"/>
                <a:gd name="connsiteX1" fmla="*/ 885967 w 1625583"/>
                <a:gd name="connsiteY1" fmla="*/ 303465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38840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190767 w 1625583"/>
                <a:gd name="connsiteY1" fmla="*/ 3574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566780 w 1625583"/>
                <a:gd name="connsiteY2" fmla="*/ 561065 h 669706"/>
                <a:gd name="connsiteX3" fmla="*/ 0 w 1625583"/>
                <a:gd name="connsiteY3" fmla="*/ 669706 h 669706"/>
                <a:gd name="connsiteX0" fmla="*/ 1625583 w 1625583"/>
                <a:gd name="connsiteY0" fmla="*/ 0 h 669706"/>
                <a:gd name="connsiteX1" fmla="*/ 1419367 w 1625583"/>
                <a:gd name="connsiteY1" fmla="*/ 255840 h 669706"/>
                <a:gd name="connsiteX2" fmla="*/ 744580 w 1625583"/>
                <a:gd name="connsiteY2" fmla="*/ 522965 h 669706"/>
                <a:gd name="connsiteX3" fmla="*/ 0 w 1625583"/>
                <a:gd name="connsiteY3" fmla="*/ 669706 h 669706"/>
                <a:gd name="connsiteX0" fmla="*/ 3177607 w 3177607"/>
                <a:gd name="connsiteY0" fmla="*/ 0 h 540046"/>
                <a:gd name="connsiteX1" fmla="*/ 2971391 w 3177607"/>
                <a:gd name="connsiteY1" fmla="*/ 255840 h 540046"/>
                <a:gd name="connsiteX2" fmla="*/ 2296604 w 3177607"/>
                <a:gd name="connsiteY2" fmla="*/ 522965 h 540046"/>
                <a:gd name="connsiteX3" fmla="*/ 0 w 3177607"/>
                <a:gd name="connsiteY3" fmla="*/ 429736 h 540046"/>
                <a:gd name="connsiteX0" fmla="*/ 3177607 w 3211097"/>
                <a:gd name="connsiteY0" fmla="*/ 0 h 618263"/>
                <a:gd name="connsiteX1" fmla="*/ 2971391 w 3211097"/>
                <a:gd name="connsiteY1" fmla="*/ 255840 h 618263"/>
                <a:gd name="connsiteX2" fmla="*/ 1001165 w 3211097"/>
                <a:gd name="connsiteY2" fmla="*/ 606032 h 618263"/>
                <a:gd name="connsiteX3" fmla="*/ 0 w 3211097"/>
                <a:gd name="connsiteY3" fmla="*/ 429736 h 618263"/>
                <a:gd name="connsiteX0" fmla="*/ 3177607 w 3177607"/>
                <a:gd name="connsiteY0" fmla="*/ 0 h 618263"/>
                <a:gd name="connsiteX1" fmla="*/ 1444400 w 3177607"/>
                <a:gd name="connsiteY1" fmla="*/ 481965 h 618263"/>
                <a:gd name="connsiteX2" fmla="*/ 1001165 w 3177607"/>
                <a:gd name="connsiteY2" fmla="*/ 606032 h 618263"/>
                <a:gd name="connsiteX3" fmla="*/ 0 w 3177607"/>
                <a:gd name="connsiteY3" fmla="*/ 429736 h 618263"/>
                <a:gd name="connsiteX0" fmla="*/ 3177607 w 3177607"/>
                <a:gd name="connsiteY0" fmla="*/ 0 h 622688"/>
                <a:gd name="connsiteX1" fmla="*/ 1444400 w 3177607"/>
                <a:gd name="connsiteY1" fmla="*/ 481965 h 622688"/>
                <a:gd name="connsiteX2" fmla="*/ 556835 w 3177607"/>
                <a:gd name="connsiteY2" fmla="*/ 610647 h 622688"/>
                <a:gd name="connsiteX3" fmla="*/ 0 w 3177607"/>
                <a:gd name="connsiteY3" fmla="*/ 429736 h 622688"/>
                <a:gd name="connsiteX0" fmla="*/ 3177607 w 3177607"/>
                <a:gd name="connsiteY0" fmla="*/ 0 h 622688"/>
                <a:gd name="connsiteX1" fmla="*/ 1444400 w 3177607"/>
                <a:gd name="connsiteY1" fmla="*/ 481965 h 622688"/>
                <a:gd name="connsiteX2" fmla="*/ 556835 w 3177607"/>
                <a:gd name="connsiteY2" fmla="*/ 610647 h 622688"/>
                <a:gd name="connsiteX3" fmla="*/ 0 w 3177607"/>
                <a:gd name="connsiteY3" fmla="*/ 429736 h 622688"/>
                <a:gd name="connsiteX0" fmla="*/ 3177607 w 3177607"/>
                <a:gd name="connsiteY0" fmla="*/ 0 h 613337"/>
                <a:gd name="connsiteX1" fmla="*/ 1444400 w 3177607"/>
                <a:gd name="connsiteY1" fmla="*/ 481965 h 613337"/>
                <a:gd name="connsiteX2" fmla="*/ 556835 w 3177607"/>
                <a:gd name="connsiteY2" fmla="*/ 610647 h 613337"/>
                <a:gd name="connsiteX3" fmla="*/ 0 w 3177607"/>
                <a:gd name="connsiteY3" fmla="*/ 429736 h 613337"/>
                <a:gd name="connsiteX0" fmla="*/ 3177607 w 3177607"/>
                <a:gd name="connsiteY0" fmla="*/ 0 h 578848"/>
                <a:gd name="connsiteX1" fmla="*/ 1444400 w 3177607"/>
                <a:gd name="connsiteY1" fmla="*/ 481965 h 578848"/>
                <a:gd name="connsiteX2" fmla="*/ 431673 w 3177607"/>
                <a:gd name="connsiteY2" fmla="*/ 573728 h 578848"/>
                <a:gd name="connsiteX3" fmla="*/ 0 w 3177607"/>
                <a:gd name="connsiteY3" fmla="*/ 429736 h 578848"/>
                <a:gd name="connsiteX0" fmla="*/ 3177607 w 3177607"/>
                <a:gd name="connsiteY0" fmla="*/ 0 h 578848"/>
                <a:gd name="connsiteX1" fmla="*/ 1444400 w 3177607"/>
                <a:gd name="connsiteY1" fmla="*/ 481965 h 578848"/>
                <a:gd name="connsiteX2" fmla="*/ 431673 w 3177607"/>
                <a:gd name="connsiteY2" fmla="*/ 573728 h 578848"/>
                <a:gd name="connsiteX3" fmla="*/ 0 w 3177607"/>
                <a:gd name="connsiteY3" fmla="*/ 429736 h 578848"/>
                <a:gd name="connsiteX0" fmla="*/ 3177607 w 3177607"/>
                <a:gd name="connsiteY0" fmla="*/ 0 h 578848"/>
                <a:gd name="connsiteX1" fmla="*/ 918714 w 3177607"/>
                <a:gd name="connsiteY1" fmla="*/ 481965 h 578848"/>
                <a:gd name="connsiteX2" fmla="*/ 431673 w 3177607"/>
                <a:gd name="connsiteY2" fmla="*/ 573728 h 578848"/>
                <a:gd name="connsiteX3" fmla="*/ 0 w 3177607"/>
                <a:gd name="connsiteY3" fmla="*/ 429736 h 578848"/>
                <a:gd name="connsiteX0" fmla="*/ 3177607 w 3177607"/>
                <a:gd name="connsiteY0" fmla="*/ 0 h 577183"/>
                <a:gd name="connsiteX1" fmla="*/ 918714 w 3177607"/>
                <a:gd name="connsiteY1" fmla="*/ 481965 h 577183"/>
                <a:gd name="connsiteX2" fmla="*/ 431673 w 3177607"/>
                <a:gd name="connsiteY2" fmla="*/ 573728 h 577183"/>
                <a:gd name="connsiteX3" fmla="*/ 0 w 3177607"/>
                <a:gd name="connsiteY3" fmla="*/ 429736 h 577183"/>
                <a:gd name="connsiteX0" fmla="*/ 980992 w 985340"/>
                <a:gd name="connsiteY0" fmla="*/ 0 h 275852"/>
                <a:gd name="connsiteX1" fmla="*/ 918714 w 985340"/>
                <a:gd name="connsiteY1" fmla="*/ 182003 h 275852"/>
                <a:gd name="connsiteX2" fmla="*/ 431673 w 985340"/>
                <a:gd name="connsiteY2" fmla="*/ 273766 h 275852"/>
                <a:gd name="connsiteX3" fmla="*/ 0 w 985340"/>
                <a:gd name="connsiteY3" fmla="*/ 129774 h 275852"/>
                <a:gd name="connsiteX0" fmla="*/ 980992 w 980992"/>
                <a:gd name="connsiteY0" fmla="*/ 0 h 276151"/>
                <a:gd name="connsiteX1" fmla="*/ 837358 w 980992"/>
                <a:gd name="connsiteY1" fmla="*/ 191232 h 276151"/>
                <a:gd name="connsiteX2" fmla="*/ 431673 w 980992"/>
                <a:gd name="connsiteY2" fmla="*/ 273766 h 276151"/>
                <a:gd name="connsiteX3" fmla="*/ 0 w 980992"/>
                <a:gd name="connsiteY3" fmla="*/ 129774 h 276151"/>
                <a:gd name="connsiteX0" fmla="*/ 949701 w 949701"/>
                <a:gd name="connsiteY0" fmla="*/ 0 h 257588"/>
                <a:gd name="connsiteX1" fmla="*/ 837358 w 949701"/>
                <a:gd name="connsiteY1" fmla="*/ 172773 h 257588"/>
                <a:gd name="connsiteX2" fmla="*/ 431673 w 949701"/>
                <a:gd name="connsiteY2" fmla="*/ 255307 h 257588"/>
                <a:gd name="connsiteX3" fmla="*/ 0 w 949701"/>
                <a:gd name="connsiteY3" fmla="*/ 111315 h 25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701" h="257588">
                  <a:moveTo>
                    <a:pt x="949701" y="0"/>
                  </a:moveTo>
                  <a:cubicBezTo>
                    <a:pt x="949459" y="34082"/>
                    <a:pt x="923696" y="130222"/>
                    <a:pt x="837358" y="172773"/>
                  </a:cubicBezTo>
                  <a:cubicBezTo>
                    <a:pt x="751020" y="215324"/>
                    <a:pt x="624427" y="269396"/>
                    <a:pt x="431673" y="255307"/>
                  </a:cubicBezTo>
                  <a:cubicBezTo>
                    <a:pt x="107498" y="241218"/>
                    <a:pt x="0" y="111315"/>
                    <a:pt x="0" y="111315"/>
                  </a:cubicBezTo>
                </a:path>
              </a:pathLst>
            </a:cu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8971755"/>
                </p:ext>
              </p:extLst>
            </p:nvPr>
          </p:nvGraphicFramePr>
          <p:xfrm>
            <a:off x="4821036" y="3235841"/>
            <a:ext cx="342900" cy="337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9" name="Equation" r:id="rId14" imgW="342900" imgH="393700" progId="Equation.3">
                    <p:embed/>
                  </p:oleObj>
                </mc:Choice>
                <mc:Fallback>
                  <p:oleObj name="Equation" r:id="rId14" imgW="3429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21036" y="3235841"/>
                          <a:ext cx="342900" cy="3371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3578394" y="3316948"/>
              <a:ext cx="1581296" cy="2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Mask extracted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sp>
        <p:nvSpPr>
          <p:cNvPr id="40" name="Content Placeholder 2"/>
          <p:cNvSpPr txBox="1">
            <a:spLocks/>
          </p:cNvSpPr>
          <p:nvPr/>
        </p:nvSpPr>
        <p:spPr>
          <a:xfrm>
            <a:off x="457200" y="5964300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62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A3F3-39CF-2A40-AEEF-6ADDB78B70F4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Spectral stacking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Screen Shot 2017-07-07 at 1.35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3" y="1010255"/>
            <a:ext cx="4415336" cy="5346095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6903955" y="5646930"/>
            <a:ext cx="161592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>
                <a:latin typeface="Helvetica Light"/>
                <a:cs typeface="Helvetica Light"/>
              </a:rPr>
              <a:t>Matra</a:t>
            </a:r>
            <a:r>
              <a:rPr lang="en-US" sz="1400" dirty="0" smtClean="0">
                <a:latin typeface="Helvetica Light"/>
                <a:cs typeface="Helvetica Light"/>
              </a:rPr>
              <a:t> + 2015</a:t>
            </a:r>
            <a:endParaRPr lang="en-US" sz="1400" dirty="0">
              <a:latin typeface="Helvetica Light"/>
              <a:cs typeface="Helvetica Light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6911215" y="5920280"/>
            <a:ext cx="161592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Marino + 2016</a:t>
            </a:r>
            <a:endParaRPr lang="en-US" sz="1400" dirty="0">
              <a:latin typeface="Helvetica Light"/>
              <a:cs typeface="Helvetica Light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6911215" y="6157084"/>
            <a:ext cx="161592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Helvetica Light"/>
                <a:cs typeface="Helvetica Light"/>
              </a:rPr>
              <a:t>Yen + 2016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74" name="Picture 73" descr="moment_map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2607" r="74672" b="58434"/>
          <a:stretch/>
        </p:blipFill>
        <p:spPr>
          <a:xfrm>
            <a:off x="6214527" y="1454010"/>
            <a:ext cx="1901615" cy="1799113"/>
          </a:xfrm>
          <a:prstGeom prst="rect">
            <a:avLst/>
          </a:prstGeom>
        </p:spPr>
      </p:pic>
      <p:pic>
        <p:nvPicPr>
          <p:cNvPr id="75" name="Picture 74" descr="Spectr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t="49449" r="33499" b="8599"/>
          <a:stretch/>
        </p:blipFill>
        <p:spPr>
          <a:xfrm>
            <a:off x="6250812" y="3422610"/>
            <a:ext cx="1842585" cy="185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6B62-58BC-B947-BFDB-208D9B1713F1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 descr="Screen Shot 2016-03-14 at 11.2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8" y="1858543"/>
            <a:ext cx="3314570" cy="1147351"/>
          </a:xfrm>
          <a:prstGeom prst="rect">
            <a:avLst/>
          </a:prstGeom>
        </p:spPr>
      </p:pic>
      <p:pic>
        <p:nvPicPr>
          <p:cNvPr id="10" name="Picture 9" descr="Screen Shot 2016-03-14 at 11.3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1858543"/>
            <a:ext cx="3314569" cy="11081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7095" y="6083778"/>
            <a:ext cx="2954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4"/>
              </a:rPr>
              <a:t>https://losc.ligo.org/tutorial_optimal/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56370" y="6083778"/>
            <a:ext cx="5600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http://www.grauonline.de/alexwww/ardumower/filter/</a:t>
            </a:r>
            <a:r>
              <a:rPr lang="en-US" sz="1400" dirty="0" smtClean="0">
                <a:hlinkClick r:id="rId5"/>
              </a:rPr>
              <a:t>filter.html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65355" y="1001199"/>
            <a:ext cx="7059144" cy="51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latin typeface="Helvetica Light"/>
                <a:cs typeface="Helvetica Light"/>
              </a:rPr>
              <a:t>Convolve known template signal with noisy data</a:t>
            </a:r>
            <a:endParaRPr lang="en-US" sz="3400" dirty="0" smtClean="0">
              <a:latin typeface="Helvetica Light"/>
              <a:cs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1840" y="1489211"/>
            <a:ext cx="280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Signal (used as filter/kernel)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58414" y="1489211"/>
            <a:ext cx="129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Noisy signal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39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8A96-E298-0840-B898-97926437CE67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 descr="Screen Shot 2016-03-14 at 11.2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8" y="1858543"/>
            <a:ext cx="3314570" cy="1147351"/>
          </a:xfrm>
          <a:prstGeom prst="rect">
            <a:avLst/>
          </a:prstGeom>
        </p:spPr>
      </p:pic>
      <p:pic>
        <p:nvPicPr>
          <p:cNvPr id="10" name="Picture 9" descr="Screen Shot 2016-03-14 at 11.3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1858543"/>
            <a:ext cx="3314569" cy="11081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7095" y="6083778"/>
            <a:ext cx="2954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4"/>
              </a:rPr>
              <a:t>https://losc.ligo.org/tutorial_optimal/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56370" y="6083778"/>
            <a:ext cx="5600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http://www.grauonline.de/alexwww/ardumower/filter/</a:t>
            </a:r>
            <a:r>
              <a:rPr lang="en-US" sz="1400" dirty="0" smtClean="0">
                <a:hlinkClick r:id="rId5"/>
              </a:rPr>
              <a:t>filter.html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65355" y="1001199"/>
            <a:ext cx="7059144" cy="51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latin typeface="Helvetica Light"/>
                <a:cs typeface="Helvetica Light"/>
              </a:rPr>
              <a:t>Convolve known template signal with noisy data</a:t>
            </a:r>
            <a:endParaRPr lang="en-US" sz="3400" dirty="0" smtClean="0">
              <a:latin typeface="Helvetica Light"/>
              <a:cs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1840" y="1489211"/>
            <a:ext cx="280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Signal (used as filter/kernel)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58414" y="1489211"/>
            <a:ext cx="129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Noisy signal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Screen Shot 2017-07-07 at 1.24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48" y="3163870"/>
            <a:ext cx="4672613" cy="794038"/>
          </a:xfrm>
          <a:prstGeom prst="rect">
            <a:avLst/>
          </a:prstGeom>
        </p:spPr>
      </p:pic>
      <p:pic>
        <p:nvPicPr>
          <p:cNvPr id="8" name="Picture 7" descr="Screen Shot 2017-07-07 at 1.25.3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4206087"/>
            <a:ext cx="2126118" cy="7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0D77-9781-4D4E-9F62-9942A7F6ECA7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 descr="Screen Shot 2016-03-14 at 11.2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8" y="1858543"/>
            <a:ext cx="3314570" cy="1147351"/>
          </a:xfrm>
          <a:prstGeom prst="rect">
            <a:avLst/>
          </a:prstGeom>
        </p:spPr>
      </p:pic>
      <p:pic>
        <p:nvPicPr>
          <p:cNvPr id="3" name="Picture 2" descr="Screen Shot 2016-03-14 at 11.29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8" y="4865715"/>
            <a:ext cx="3314569" cy="1165102"/>
          </a:xfrm>
          <a:prstGeom prst="rect">
            <a:avLst/>
          </a:prstGeom>
        </p:spPr>
      </p:pic>
      <p:pic>
        <p:nvPicPr>
          <p:cNvPr id="10" name="Picture 9" descr="Screen Shot 2016-03-14 at 11.30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1858543"/>
            <a:ext cx="3314569" cy="1108125"/>
          </a:xfrm>
          <a:prstGeom prst="rect">
            <a:avLst/>
          </a:prstGeom>
        </p:spPr>
      </p:pic>
      <p:pic>
        <p:nvPicPr>
          <p:cNvPr id="12" name="Picture 11" descr="Screen Shot 2016-03-14 at 11.31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4870347"/>
            <a:ext cx="3314570" cy="11231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7095" y="6083778"/>
            <a:ext cx="2954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6"/>
              </a:rPr>
              <a:t>https://losc.ligo.org/tutorial_optimal/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56370" y="6083778"/>
            <a:ext cx="5600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http://www.grauonline.de/alexwww/ardumower/filter/</a:t>
            </a:r>
            <a:r>
              <a:rPr lang="en-US" sz="1400" dirty="0" smtClean="0">
                <a:hlinkClick r:id="rId7"/>
              </a:rPr>
              <a:t>filter.html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65355" y="1001199"/>
            <a:ext cx="7059144" cy="51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latin typeface="Helvetica Light"/>
                <a:cs typeface="Helvetica Light"/>
              </a:rPr>
              <a:t>Convolve known template signal with noisy data</a:t>
            </a:r>
            <a:endParaRPr lang="en-US" sz="3400" dirty="0" smtClean="0">
              <a:latin typeface="Helvetica Light"/>
              <a:cs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1840" y="1489211"/>
            <a:ext cx="280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Signal (used as filter/kernel)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34748" y="4496383"/>
            <a:ext cx="2502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Autocorrelation of signal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58414" y="1489211"/>
            <a:ext cx="129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Noisy signal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601597" y="4501015"/>
            <a:ext cx="157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Filter response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065356" y="4066763"/>
            <a:ext cx="7059144" cy="516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>
                <a:latin typeface="Helvetica Light"/>
                <a:cs typeface="Helvetica Light"/>
              </a:rPr>
              <a:t>Filter response has highest recoverable SNR</a:t>
            </a:r>
            <a:endParaRPr lang="en-US" sz="3400" dirty="0" smtClean="0">
              <a:latin typeface="Helvetica Light"/>
              <a:cs typeface="Helvetica Light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Screen Shot 2017-07-07 at 1.24.0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48" y="3163870"/>
            <a:ext cx="4672613" cy="7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1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08000" y="6356350"/>
            <a:ext cx="2895600" cy="365125"/>
          </a:xfrm>
        </p:spPr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37000" y="6356350"/>
            <a:ext cx="2133600" cy="365125"/>
          </a:xfrm>
        </p:spPr>
        <p:txBody>
          <a:bodyPr/>
          <a:lstStyle/>
          <a:p>
            <a:fld id="{F8903807-545D-BD4E-9923-57DEB7C336B7}" type="slidenum">
              <a:rPr lang="en-US" smtClean="0"/>
              <a:t>25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41000" y="6356350"/>
            <a:ext cx="2133600" cy="365125"/>
          </a:xfrm>
        </p:spPr>
        <p:txBody>
          <a:bodyPr/>
          <a:lstStyle/>
          <a:p>
            <a:fld id="{9169F963-89A8-7B44-B992-42F7D82B79A1}" type="datetime1">
              <a:rPr lang="en-US" smtClean="0"/>
              <a:t>3/20/18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967619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interferometric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data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5" name="Picture 74" descr="channel_map (1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080"/>
          <a:stretch/>
        </p:blipFill>
        <p:spPr>
          <a:xfrm>
            <a:off x="114299" y="5615151"/>
            <a:ext cx="3536500" cy="550087"/>
          </a:xfrm>
          <a:prstGeom prst="rect">
            <a:avLst/>
          </a:prstGeom>
        </p:spPr>
      </p:pic>
      <p:pic>
        <p:nvPicPr>
          <p:cNvPr id="76" name="Picture 75" descr="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05222"/>
            <a:ext cx="4111994" cy="6006118"/>
          </a:xfrm>
          <a:prstGeom prst="rect">
            <a:avLst/>
          </a:prstGeom>
        </p:spPr>
      </p:pic>
      <p:pic>
        <p:nvPicPr>
          <p:cNvPr id="78" name="Picture 77" descr="kerne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1" y="2656718"/>
            <a:ext cx="3674606" cy="116984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62834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56827" y="854477"/>
            <a:ext cx="187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KERNEL </a:t>
            </a:r>
            <a:r>
              <a:rPr lang="en-US" sz="2400" i="1" dirty="0" smtClean="0">
                <a:latin typeface="Helvetica"/>
                <a:cs typeface="Helvetica"/>
              </a:rPr>
              <a:t>(f)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33814" y="854473"/>
            <a:ext cx="15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DATA </a:t>
            </a:r>
            <a:r>
              <a:rPr lang="en-US" sz="2400" i="1" dirty="0" smtClean="0">
                <a:latin typeface="Helvetica"/>
                <a:cs typeface="Helvetica"/>
              </a:rPr>
              <a:t>(V)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30733" y="1166792"/>
            <a:ext cx="151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k</a:t>
            </a:r>
            <a:r>
              <a:rPr lang="en-US" sz="1400" baseline="-25000" dirty="0" smtClean="0">
                <a:latin typeface="Helvetica"/>
                <a:cs typeface="Helvetica"/>
              </a:rPr>
              <a:t>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-43948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883688" y="1166792"/>
            <a:ext cx="28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c</a:t>
            </a:r>
            <a:endParaRPr lang="en-US" sz="1800" i="1" dirty="0">
              <a:latin typeface="Helvetica"/>
              <a:cs typeface="Helvetica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325057" y="4989025"/>
            <a:ext cx="1292905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47931" y="4989025"/>
            <a:ext cx="1313278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16200000">
            <a:off x="1409979" y="5136698"/>
            <a:ext cx="6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FFT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1900958" y="5033791"/>
            <a:ext cx="0" cy="522782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ull_greysca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507" r="1386" b="6919"/>
          <a:stretch/>
        </p:blipFill>
        <p:spPr>
          <a:xfrm rot="5400000">
            <a:off x="4588934" y="618518"/>
            <a:ext cx="3513643" cy="54513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2209771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288420" y="6365339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7333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08000" y="6356350"/>
            <a:ext cx="2895600" cy="365125"/>
          </a:xfrm>
        </p:spPr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37000" y="6356350"/>
            <a:ext cx="2133600" cy="365125"/>
          </a:xfrm>
        </p:spPr>
        <p:txBody>
          <a:bodyPr/>
          <a:lstStyle/>
          <a:p>
            <a:fld id="{F8903807-545D-BD4E-9923-57DEB7C336B7}" type="slidenum">
              <a:rPr lang="en-US" smtClean="0"/>
              <a:t>26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41000" y="6356350"/>
            <a:ext cx="2133600" cy="365125"/>
          </a:xfrm>
        </p:spPr>
        <p:txBody>
          <a:bodyPr/>
          <a:lstStyle/>
          <a:p>
            <a:fld id="{A1E02B4E-B13D-2444-9403-D12BE79AABE3}" type="datetime1">
              <a:rPr lang="en-US" smtClean="0"/>
              <a:t>3/20/18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967619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interferometric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data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5" name="Picture 74" descr="channel_map (1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080"/>
          <a:stretch/>
        </p:blipFill>
        <p:spPr>
          <a:xfrm>
            <a:off x="114299" y="5615151"/>
            <a:ext cx="3536500" cy="550087"/>
          </a:xfrm>
          <a:prstGeom prst="rect">
            <a:avLst/>
          </a:prstGeom>
        </p:spPr>
      </p:pic>
      <p:pic>
        <p:nvPicPr>
          <p:cNvPr id="76" name="Picture 75" descr="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05222"/>
            <a:ext cx="4111994" cy="6006118"/>
          </a:xfrm>
          <a:prstGeom prst="rect">
            <a:avLst/>
          </a:prstGeom>
        </p:spPr>
      </p:pic>
      <p:pic>
        <p:nvPicPr>
          <p:cNvPr id="78" name="Picture 77" descr="kerne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1" y="2656718"/>
            <a:ext cx="3674606" cy="116984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62834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13202" y="2875039"/>
            <a:ext cx="886617" cy="95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956827" y="854477"/>
            <a:ext cx="187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KERNEL </a:t>
            </a:r>
            <a:r>
              <a:rPr lang="en-US" sz="2400" i="1" dirty="0" smtClean="0">
                <a:latin typeface="Helvetica"/>
                <a:cs typeface="Helvetica"/>
              </a:rPr>
              <a:t>(f)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33814" y="854473"/>
            <a:ext cx="15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DATA </a:t>
            </a:r>
            <a:r>
              <a:rPr lang="en-US" sz="2400" i="1" dirty="0" smtClean="0">
                <a:latin typeface="Helvetica"/>
                <a:cs typeface="Helvetica"/>
              </a:rPr>
              <a:t>(V)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30733" y="1166792"/>
            <a:ext cx="151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k</a:t>
            </a:r>
            <a:r>
              <a:rPr lang="en-US" sz="1400" baseline="-25000" dirty="0" smtClean="0">
                <a:latin typeface="Helvetica"/>
                <a:cs typeface="Helvetica"/>
              </a:rPr>
              <a:t>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-43948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883688" y="1166792"/>
            <a:ext cx="28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c</a:t>
            </a:r>
            <a:endParaRPr lang="en-US" sz="1800" i="1" dirty="0">
              <a:latin typeface="Helvetica"/>
              <a:cs typeface="Helvetica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429912" y="3241641"/>
            <a:ext cx="1100575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325057" y="4989025"/>
            <a:ext cx="1292905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47931" y="4989025"/>
            <a:ext cx="1313278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16200000">
            <a:off x="1409979" y="5136698"/>
            <a:ext cx="6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FFT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1900958" y="5033791"/>
            <a:ext cx="0" cy="522782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ull_greysca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507" r="1386" b="6919"/>
          <a:stretch/>
        </p:blipFill>
        <p:spPr>
          <a:xfrm rot="5400000">
            <a:off x="4588934" y="618518"/>
            <a:ext cx="3513643" cy="5451325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288420" y="6365339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500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08000" y="6356350"/>
            <a:ext cx="2895600" cy="365125"/>
          </a:xfrm>
        </p:spPr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37000" y="6356350"/>
            <a:ext cx="2133600" cy="365125"/>
          </a:xfrm>
        </p:spPr>
        <p:txBody>
          <a:bodyPr/>
          <a:lstStyle/>
          <a:p>
            <a:fld id="{F8903807-545D-BD4E-9923-57DEB7C336B7}" type="slidenum">
              <a:rPr lang="en-US" smtClean="0"/>
              <a:t>27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41000" y="6356350"/>
            <a:ext cx="2133600" cy="365125"/>
          </a:xfrm>
        </p:spPr>
        <p:txBody>
          <a:bodyPr/>
          <a:lstStyle/>
          <a:p>
            <a:fld id="{60F2315B-3C1D-B54D-9F43-29AAC4E860F1}" type="datetime1">
              <a:rPr lang="en-US" smtClean="0"/>
              <a:t>3/20/18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967619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interferometric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data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5" name="Picture 74" descr="channel_map (1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080"/>
          <a:stretch/>
        </p:blipFill>
        <p:spPr>
          <a:xfrm>
            <a:off x="114299" y="5615151"/>
            <a:ext cx="3536500" cy="550087"/>
          </a:xfrm>
          <a:prstGeom prst="rect">
            <a:avLst/>
          </a:prstGeom>
        </p:spPr>
      </p:pic>
      <p:pic>
        <p:nvPicPr>
          <p:cNvPr id="76" name="Picture 75" descr="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05222"/>
            <a:ext cx="4111994" cy="6006118"/>
          </a:xfrm>
          <a:prstGeom prst="rect">
            <a:avLst/>
          </a:prstGeom>
        </p:spPr>
      </p:pic>
      <p:pic>
        <p:nvPicPr>
          <p:cNvPr id="78" name="Picture 77" descr="kerne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1" y="2656718"/>
            <a:ext cx="3674606" cy="116984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62834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13202" y="2875039"/>
            <a:ext cx="886617" cy="95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956827" y="854477"/>
            <a:ext cx="187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KERNEL </a:t>
            </a:r>
            <a:r>
              <a:rPr lang="en-US" sz="2400" i="1" dirty="0" smtClean="0">
                <a:latin typeface="Helvetica"/>
                <a:cs typeface="Helvetica"/>
              </a:rPr>
              <a:t>(f)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33814" y="854473"/>
            <a:ext cx="15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DATA </a:t>
            </a:r>
            <a:r>
              <a:rPr lang="en-US" sz="2400" i="1" dirty="0" smtClean="0">
                <a:latin typeface="Helvetica"/>
                <a:cs typeface="Helvetica"/>
              </a:rPr>
              <a:t>(V)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30733" y="1166792"/>
            <a:ext cx="151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k</a:t>
            </a:r>
            <a:r>
              <a:rPr lang="en-US" sz="1400" baseline="-25000" dirty="0" smtClean="0">
                <a:latin typeface="Helvetica"/>
                <a:cs typeface="Helvetica"/>
              </a:rPr>
              <a:t>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-43948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98923" y="6028423"/>
            <a:ext cx="4747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IMPULSE RESPONSE SPECTRUM </a:t>
            </a:r>
            <a:r>
              <a:rPr lang="en-US" sz="2000" i="1" dirty="0" smtClean="0">
                <a:latin typeface="Helvetica"/>
                <a:cs typeface="Helvetica"/>
              </a:rPr>
              <a:t>(T)</a:t>
            </a:r>
            <a:endParaRPr lang="en-US" sz="2000" i="1" dirty="0">
              <a:latin typeface="Helvetica"/>
              <a:cs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883688" y="1166792"/>
            <a:ext cx="28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c</a:t>
            </a:r>
            <a:endParaRPr lang="en-US" sz="1800" i="1" dirty="0">
              <a:latin typeface="Helvetica"/>
              <a:cs typeface="Helvetica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429912" y="3241641"/>
            <a:ext cx="1100575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325057" y="4989025"/>
            <a:ext cx="1292905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47931" y="4989025"/>
            <a:ext cx="1313278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16200000">
            <a:off x="1409979" y="5136698"/>
            <a:ext cx="6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FFT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1900958" y="5033791"/>
            <a:ext cx="0" cy="522782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ull_greysca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507" r="1386" b="6919"/>
          <a:stretch/>
        </p:blipFill>
        <p:spPr>
          <a:xfrm rot="5400000">
            <a:off x="4588934" y="618518"/>
            <a:ext cx="3513643" cy="5451325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5288420" y="6365339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2" name="Picture 1" descr="Screen Shot 2018-03-20 at 10.56.0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96" y="5101002"/>
            <a:ext cx="5114714" cy="75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1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08000" y="6356350"/>
            <a:ext cx="2895600" cy="365125"/>
          </a:xfrm>
        </p:spPr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37000" y="6356350"/>
            <a:ext cx="2133600" cy="365125"/>
          </a:xfrm>
        </p:spPr>
        <p:txBody>
          <a:bodyPr/>
          <a:lstStyle/>
          <a:p>
            <a:fld id="{F8903807-545D-BD4E-9923-57DEB7C336B7}" type="slidenum">
              <a:rPr lang="en-US" smtClean="0"/>
              <a:t>28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41000" y="6356350"/>
            <a:ext cx="2133600" cy="365125"/>
          </a:xfrm>
        </p:spPr>
        <p:txBody>
          <a:bodyPr/>
          <a:lstStyle/>
          <a:p>
            <a:fld id="{7BB8DCB0-9337-2F4A-B7E2-996BDED8D105}" type="datetime1">
              <a:rPr lang="en-US" smtClean="0"/>
              <a:t>3/20/18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967619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interferometric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data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5" name="Picture 74" descr="channel_map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080"/>
          <a:stretch/>
        </p:blipFill>
        <p:spPr>
          <a:xfrm>
            <a:off x="114299" y="5615151"/>
            <a:ext cx="3536500" cy="550087"/>
          </a:xfrm>
          <a:prstGeom prst="rect">
            <a:avLst/>
          </a:prstGeom>
        </p:spPr>
      </p:pic>
      <p:pic>
        <p:nvPicPr>
          <p:cNvPr id="76" name="Picture 75" descr="ful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05222"/>
            <a:ext cx="4111994" cy="6006118"/>
          </a:xfrm>
          <a:prstGeom prst="rect">
            <a:avLst/>
          </a:prstGeom>
        </p:spPr>
      </p:pic>
      <p:pic>
        <p:nvPicPr>
          <p:cNvPr id="77" name="Picture 76" descr="transparent_spectrum_cropp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23" y="5339394"/>
            <a:ext cx="4604691" cy="717371"/>
          </a:xfrm>
          <a:prstGeom prst="rect">
            <a:avLst/>
          </a:prstGeom>
        </p:spPr>
      </p:pic>
      <p:pic>
        <p:nvPicPr>
          <p:cNvPr id="78" name="Picture 77" descr="kernel_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1" y="2656718"/>
            <a:ext cx="3674606" cy="116984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62834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40497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13202" y="2875039"/>
            <a:ext cx="886617" cy="95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956827" y="854477"/>
            <a:ext cx="187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KERNEL </a:t>
            </a:r>
            <a:r>
              <a:rPr lang="en-US" sz="2400" i="1" dirty="0" smtClean="0">
                <a:latin typeface="Helvetica"/>
                <a:cs typeface="Helvetica"/>
              </a:rPr>
              <a:t>(f)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33814" y="854473"/>
            <a:ext cx="15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DATA </a:t>
            </a:r>
            <a:r>
              <a:rPr lang="en-US" sz="2400" i="1" dirty="0" smtClean="0">
                <a:latin typeface="Helvetica"/>
                <a:cs typeface="Helvetica"/>
              </a:rPr>
              <a:t>(V)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30733" y="1166792"/>
            <a:ext cx="151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k</a:t>
            </a:r>
            <a:r>
              <a:rPr lang="en-US" sz="1400" baseline="-25000" dirty="0" smtClean="0">
                <a:latin typeface="Helvetica"/>
                <a:cs typeface="Helvetica"/>
              </a:rPr>
              <a:t>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-43948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98923" y="6028423"/>
            <a:ext cx="4747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IMPULSE RESPONSE SPECTRUM </a:t>
            </a:r>
            <a:r>
              <a:rPr lang="en-US" sz="2000" i="1" dirty="0" smtClean="0">
                <a:latin typeface="Helvetica"/>
                <a:cs typeface="Helvetica"/>
              </a:rPr>
              <a:t>(T)</a:t>
            </a:r>
            <a:endParaRPr lang="en-US" sz="2000" i="1" dirty="0">
              <a:latin typeface="Helvetica"/>
              <a:cs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883688" y="1166792"/>
            <a:ext cx="28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c</a:t>
            </a:r>
            <a:endParaRPr lang="en-US" sz="1800" i="1" dirty="0">
              <a:latin typeface="Helvetica"/>
              <a:cs typeface="Helvetica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429912" y="3241641"/>
            <a:ext cx="1100575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325057" y="4989025"/>
            <a:ext cx="1292905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47931" y="4989025"/>
            <a:ext cx="1313278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2545"/>
              </p:ext>
            </p:extLst>
          </p:nvPr>
        </p:nvGraphicFramePr>
        <p:xfrm>
          <a:off x="3867745" y="5027343"/>
          <a:ext cx="524344" cy="574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9" name="Equation" r:id="rId7" imgW="279400" imgH="368300" progId="Equation.3">
                  <p:embed/>
                </p:oleObj>
              </mc:Choice>
              <mc:Fallback>
                <p:oleObj name="Equation" r:id="rId7" imgW="279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7745" y="5027343"/>
                        <a:ext cx="524344" cy="574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TextBox 99"/>
          <p:cNvSpPr txBox="1"/>
          <p:nvPr/>
        </p:nvSpPr>
        <p:spPr>
          <a:xfrm rot="16200000">
            <a:off x="1409979" y="5136698"/>
            <a:ext cx="6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FFT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291051" y="4995673"/>
            <a:ext cx="0" cy="780853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1900958" y="5033791"/>
            <a:ext cx="0" cy="522782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ull_greyscale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507" r="3703" b="34694"/>
          <a:stretch/>
        </p:blipFill>
        <p:spPr>
          <a:xfrm rot="5400000">
            <a:off x="5475185" y="1397783"/>
            <a:ext cx="3418750" cy="379790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404274" y="5320837"/>
            <a:ext cx="4352668" cy="77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5288420" y="6365339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323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08000" y="6356350"/>
            <a:ext cx="2895600" cy="365125"/>
          </a:xfrm>
        </p:spPr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37000" y="6356350"/>
            <a:ext cx="2133600" cy="365125"/>
          </a:xfrm>
        </p:spPr>
        <p:txBody>
          <a:bodyPr/>
          <a:lstStyle/>
          <a:p>
            <a:fld id="{F8903807-545D-BD4E-9923-57DEB7C336B7}" type="slidenum">
              <a:rPr lang="en-US" smtClean="0"/>
              <a:t>29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41000" y="6356350"/>
            <a:ext cx="2133600" cy="365125"/>
          </a:xfrm>
        </p:spPr>
        <p:txBody>
          <a:bodyPr/>
          <a:lstStyle/>
          <a:p>
            <a:fld id="{94DEC790-BF52-E645-9178-3913EA9179F5}" type="datetime1">
              <a:rPr lang="en-US" smtClean="0"/>
              <a:t>3/20/18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967619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interferometric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data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5" name="Picture 74" descr="channel_map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080"/>
          <a:stretch/>
        </p:blipFill>
        <p:spPr>
          <a:xfrm>
            <a:off x="114299" y="5615151"/>
            <a:ext cx="3536500" cy="550087"/>
          </a:xfrm>
          <a:prstGeom prst="rect">
            <a:avLst/>
          </a:prstGeom>
        </p:spPr>
      </p:pic>
      <p:pic>
        <p:nvPicPr>
          <p:cNvPr id="76" name="Picture 75" descr="ful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05222"/>
            <a:ext cx="4111994" cy="6006118"/>
          </a:xfrm>
          <a:prstGeom prst="rect">
            <a:avLst/>
          </a:prstGeom>
        </p:spPr>
      </p:pic>
      <p:pic>
        <p:nvPicPr>
          <p:cNvPr id="77" name="Picture 76" descr="transparent_spectrum_cropp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23" y="5339394"/>
            <a:ext cx="4604691" cy="717371"/>
          </a:xfrm>
          <a:prstGeom prst="rect">
            <a:avLst/>
          </a:prstGeom>
        </p:spPr>
      </p:pic>
      <p:pic>
        <p:nvPicPr>
          <p:cNvPr id="78" name="Picture 77" descr="kernel_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1" y="2656718"/>
            <a:ext cx="3674606" cy="116984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62834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40497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863570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13202" y="2875039"/>
            <a:ext cx="886617" cy="95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956827" y="854477"/>
            <a:ext cx="187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KERNEL </a:t>
            </a:r>
            <a:r>
              <a:rPr lang="en-US" sz="2400" i="1" dirty="0" smtClean="0">
                <a:latin typeface="Helvetica"/>
                <a:cs typeface="Helvetica"/>
              </a:rPr>
              <a:t>(f)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33814" y="854473"/>
            <a:ext cx="15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DATA </a:t>
            </a:r>
            <a:r>
              <a:rPr lang="en-US" sz="2400" i="1" dirty="0" smtClean="0">
                <a:latin typeface="Helvetica"/>
                <a:cs typeface="Helvetica"/>
              </a:rPr>
              <a:t>(V)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30733" y="1166792"/>
            <a:ext cx="151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k</a:t>
            </a:r>
            <a:r>
              <a:rPr lang="en-US" sz="1400" baseline="-25000" dirty="0" smtClean="0">
                <a:latin typeface="Helvetica"/>
                <a:cs typeface="Helvetica"/>
              </a:rPr>
              <a:t>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-43948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98923" y="6028423"/>
            <a:ext cx="4747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IMPULSE RESPONSE SPECTRUM </a:t>
            </a:r>
            <a:r>
              <a:rPr lang="en-US" sz="2000" i="1" dirty="0" smtClean="0">
                <a:latin typeface="Helvetica"/>
                <a:cs typeface="Helvetica"/>
              </a:rPr>
              <a:t>(T)</a:t>
            </a:r>
            <a:endParaRPr lang="en-US" sz="2000" i="1" dirty="0">
              <a:latin typeface="Helvetica"/>
              <a:cs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883688" y="1166792"/>
            <a:ext cx="28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c</a:t>
            </a:r>
            <a:endParaRPr lang="en-US" sz="1800" i="1" dirty="0">
              <a:latin typeface="Helvetica"/>
              <a:cs typeface="Helvetica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429912" y="3241641"/>
            <a:ext cx="1100575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767724" y="3240152"/>
            <a:ext cx="1036070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325057" y="4989025"/>
            <a:ext cx="1292905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47931" y="4989025"/>
            <a:ext cx="1313278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783998"/>
              </p:ext>
            </p:extLst>
          </p:nvPr>
        </p:nvGraphicFramePr>
        <p:xfrm>
          <a:off x="3867745" y="5027343"/>
          <a:ext cx="524344" cy="574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9" name="Equation" r:id="rId7" imgW="279400" imgH="368300" progId="Equation.3">
                  <p:embed/>
                </p:oleObj>
              </mc:Choice>
              <mc:Fallback>
                <p:oleObj name="Equation" r:id="rId7" imgW="279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7745" y="5027343"/>
                        <a:ext cx="524344" cy="574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58740"/>
              </p:ext>
            </p:extLst>
          </p:nvPr>
        </p:nvGraphicFramePr>
        <p:xfrm>
          <a:off x="5889888" y="5027343"/>
          <a:ext cx="524344" cy="574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0" name="Equation" r:id="rId9" imgW="279400" imgH="368300" progId="Equation.3">
                  <p:embed/>
                </p:oleObj>
              </mc:Choice>
              <mc:Fallback>
                <p:oleObj name="Equation" r:id="rId9" imgW="279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9888" y="5027343"/>
                        <a:ext cx="524344" cy="574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5083959" y="2875033"/>
            <a:ext cx="886617" cy="95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100" name="TextBox 99"/>
          <p:cNvSpPr txBox="1"/>
          <p:nvPr/>
        </p:nvSpPr>
        <p:spPr>
          <a:xfrm rot="16200000">
            <a:off x="1409979" y="5136698"/>
            <a:ext cx="6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FFT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291051" y="4995673"/>
            <a:ext cx="0" cy="780853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6307686" y="4987933"/>
            <a:ext cx="0" cy="309817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1900958" y="5033791"/>
            <a:ext cx="0" cy="522782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Picture 108" descr="full_greyscale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507" r="3703" b="64521"/>
          <a:stretch/>
        </p:blipFill>
        <p:spPr>
          <a:xfrm rot="5400000">
            <a:off x="6362976" y="2285574"/>
            <a:ext cx="3418750" cy="2022322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6527790" y="5320837"/>
            <a:ext cx="2229152" cy="77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288420" y="6365339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6115-9EA1-AE4A-B954-044374865D22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596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608000" y="6356350"/>
            <a:ext cx="2895600" cy="365125"/>
          </a:xfrm>
        </p:spPr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37000" y="6356350"/>
            <a:ext cx="2133600" cy="365125"/>
          </a:xfrm>
        </p:spPr>
        <p:txBody>
          <a:bodyPr/>
          <a:lstStyle/>
          <a:p>
            <a:fld id="{F8903807-545D-BD4E-9923-57DEB7C336B7}" type="slidenum">
              <a:rPr lang="en-US" smtClean="0"/>
              <a:t>30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41000" y="6356350"/>
            <a:ext cx="2133600" cy="365125"/>
          </a:xfrm>
        </p:spPr>
        <p:txBody>
          <a:bodyPr/>
          <a:lstStyle/>
          <a:p>
            <a:fld id="{01D78269-0BDD-9F48-A58E-DA1A4C5421EA}" type="datetime1">
              <a:rPr lang="en-US" smtClean="0"/>
              <a:t>3/20/18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967619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Matched filtering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interferometric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data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5" name="Picture 74" descr="channel_map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080"/>
          <a:stretch/>
        </p:blipFill>
        <p:spPr>
          <a:xfrm>
            <a:off x="114299" y="5615151"/>
            <a:ext cx="3536500" cy="550087"/>
          </a:xfrm>
          <a:prstGeom prst="rect">
            <a:avLst/>
          </a:prstGeom>
        </p:spPr>
      </p:pic>
      <p:pic>
        <p:nvPicPr>
          <p:cNvPr id="76" name="Picture 75" descr="ful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614" y="105222"/>
            <a:ext cx="4111994" cy="6006118"/>
          </a:xfrm>
          <a:prstGeom prst="rect">
            <a:avLst/>
          </a:prstGeom>
        </p:spPr>
      </p:pic>
      <p:pic>
        <p:nvPicPr>
          <p:cNvPr id="77" name="Picture 76" descr="transparent_spectrum_cropp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23" y="5339394"/>
            <a:ext cx="4604691" cy="717371"/>
          </a:xfrm>
          <a:prstGeom prst="rect">
            <a:avLst/>
          </a:prstGeom>
        </p:spPr>
      </p:pic>
      <p:pic>
        <p:nvPicPr>
          <p:cNvPr id="78" name="Picture 77" descr="kernel_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1" y="2656718"/>
            <a:ext cx="3674606" cy="116984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62834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40497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863570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883831" y="1581721"/>
            <a:ext cx="862223" cy="34062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rgbClr val="000000"/>
                </a:solidFill>
              </a:ln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13202" y="2875039"/>
            <a:ext cx="886617" cy="95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956827" y="854477"/>
            <a:ext cx="187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KERNEL </a:t>
            </a:r>
            <a:r>
              <a:rPr lang="en-US" sz="2400" i="1" dirty="0" smtClean="0">
                <a:latin typeface="Helvetica"/>
                <a:cs typeface="Helvetica"/>
              </a:rPr>
              <a:t>(f)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33814" y="854473"/>
            <a:ext cx="15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DATA </a:t>
            </a:r>
            <a:r>
              <a:rPr lang="en-US" sz="2400" i="1" dirty="0" smtClean="0">
                <a:latin typeface="Helvetica"/>
                <a:cs typeface="Helvetica"/>
              </a:rPr>
              <a:t>(V)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30733" y="1166792"/>
            <a:ext cx="151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k</a:t>
            </a:r>
            <a:r>
              <a:rPr lang="en-US" sz="1400" baseline="-25000" dirty="0" smtClean="0">
                <a:latin typeface="Helvetica"/>
                <a:cs typeface="Helvetica"/>
              </a:rPr>
              <a:t>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-43948" y="3028093"/>
            <a:ext cx="244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Helvetica"/>
                <a:cs typeface="Helvetica"/>
              </a:rPr>
              <a:t>n</a:t>
            </a:r>
            <a:r>
              <a:rPr lang="en-US" sz="1800" i="1" baseline="-25000" dirty="0" smtClean="0">
                <a:latin typeface="Helvetica"/>
                <a:cs typeface="Helvetica"/>
              </a:rPr>
              <a:t>uv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98923" y="6028423"/>
            <a:ext cx="4747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IMPULSE RESPONSE SPECTRUM </a:t>
            </a:r>
            <a:r>
              <a:rPr lang="en-US" sz="2000" i="1" dirty="0" smtClean="0">
                <a:latin typeface="Helvetica"/>
                <a:cs typeface="Helvetica"/>
              </a:rPr>
              <a:t>(T)</a:t>
            </a:r>
            <a:endParaRPr lang="en-US" sz="2000" i="1" dirty="0">
              <a:latin typeface="Helvetica"/>
              <a:cs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883688" y="1166792"/>
            <a:ext cx="28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latin typeface="Helvetica"/>
                <a:cs typeface="Helvetica"/>
              </a:rPr>
              <a:t>n</a:t>
            </a:r>
            <a:r>
              <a:rPr lang="en-US" sz="1800" i="1" baseline="-25000" dirty="0" err="1" smtClean="0">
                <a:latin typeface="Helvetica"/>
                <a:cs typeface="Helvetica"/>
              </a:rPr>
              <a:t>c</a:t>
            </a:r>
            <a:endParaRPr lang="en-US" sz="1800" i="1" dirty="0">
              <a:latin typeface="Helvetica"/>
              <a:cs typeface="Helvetica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429912" y="3241641"/>
            <a:ext cx="1100575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767724" y="3240152"/>
            <a:ext cx="1036070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790553" y="3243130"/>
            <a:ext cx="1036070" cy="0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325057" y="4989025"/>
            <a:ext cx="1292905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47931" y="4989025"/>
            <a:ext cx="1313278" cy="650707"/>
          </a:xfrm>
          <a:prstGeom prst="straightConnector1">
            <a:avLst/>
          </a:prstGeom>
          <a:ln w="12700">
            <a:solidFill>
              <a:schemeClr val="tx1"/>
            </a:solidFill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752906"/>
              </p:ext>
            </p:extLst>
          </p:nvPr>
        </p:nvGraphicFramePr>
        <p:xfrm>
          <a:off x="3867745" y="5027343"/>
          <a:ext cx="524344" cy="574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Equation" r:id="rId7" imgW="279400" imgH="368300" progId="Equation.3">
                  <p:embed/>
                </p:oleObj>
              </mc:Choice>
              <mc:Fallback>
                <p:oleObj name="Equation" r:id="rId7" imgW="279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7745" y="5027343"/>
                        <a:ext cx="524344" cy="574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95803"/>
              </p:ext>
            </p:extLst>
          </p:nvPr>
        </p:nvGraphicFramePr>
        <p:xfrm>
          <a:off x="5889888" y="5027343"/>
          <a:ext cx="524344" cy="574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0" name="Equation" r:id="rId9" imgW="279400" imgH="368300" progId="Equation.3">
                  <p:embed/>
                </p:oleObj>
              </mc:Choice>
              <mc:Fallback>
                <p:oleObj name="Equation" r:id="rId9" imgW="279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9888" y="5027343"/>
                        <a:ext cx="524344" cy="574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548237"/>
              </p:ext>
            </p:extLst>
          </p:nvPr>
        </p:nvGraphicFramePr>
        <p:xfrm>
          <a:off x="7935248" y="5027343"/>
          <a:ext cx="524344" cy="574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1" name="Equation" r:id="rId10" imgW="279400" imgH="368300" progId="Equation.3">
                  <p:embed/>
                </p:oleObj>
              </mc:Choice>
              <mc:Fallback>
                <p:oleObj name="Equation" r:id="rId10" imgW="2794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5248" y="5027343"/>
                        <a:ext cx="524344" cy="574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5083959" y="2875033"/>
            <a:ext cx="886617" cy="95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99" name="TextBox 98"/>
          <p:cNvSpPr txBox="1"/>
          <p:nvPr/>
        </p:nvSpPr>
        <p:spPr>
          <a:xfrm>
            <a:off x="7133296" y="2884298"/>
            <a:ext cx="886617" cy="95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en-US" sz="2800" dirty="0"/>
          </a:p>
        </p:txBody>
      </p:sp>
      <p:sp>
        <p:nvSpPr>
          <p:cNvPr id="100" name="TextBox 99"/>
          <p:cNvSpPr txBox="1"/>
          <p:nvPr/>
        </p:nvSpPr>
        <p:spPr>
          <a:xfrm rot="16200000">
            <a:off x="1409979" y="5136698"/>
            <a:ext cx="63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FFT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291051" y="4995673"/>
            <a:ext cx="0" cy="780853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8339780" y="4995673"/>
            <a:ext cx="0" cy="780853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6307686" y="4987933"/>
            <a:ext cx="0" cy="309817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1900958" y="5033791"/>
            <a:ext cx="0" cy="522782"/>
          </a:xfrm>
          <a:prstGeom prst="straightConnector1">
            <a:avLst/>
          </a:prstGeom>
          <a:ln w="19050" cap="flat">
            <a:solidFill>
              <a:schemeClr val="tx1"/>
            </a:solidFill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>
          <a:xfrm>
            <a:off x="5288420" y="6365339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848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4"/>
          <a:stretch/>
        </p:blipFill>
        <p:spPr>
          <a:xfrm>
            <a:off x="316088" y="1327359"/>
            <a:ext cx="8750808" cy="47347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15A8-3C1B-BA46-85E4-D36277879276}" type="datetime1">
              <a:rPr lang="en-US" smtClean="0"/>
              <a:t>3/20/18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99677" y="5661092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[Walsh, Loomis, Öberg + 2016] 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79" y="273351"/>
            <a:ext cx="1062925" cy="70636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  Test case #1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CH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3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OH in TW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Hya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0506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14B0-7DC0-4D40-BC1C-79CAC5692BBA}" type="datetime1">
              <a:rPr lang="en-US" smtClean="0"/>
              <a:t>3/20/18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99677" y="5661092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279" y="273351"/>
            <a:ext cx="1062925" cy="70636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  Test case #1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CH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3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OH in TW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Hya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Figure_2 (1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5" y="1362142"/>
            <a:ext cx="8791962" cy="40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9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DFCF-782A-B749-9ABC-62F487BE9418}" type="datetime1">
              <a:rPr lang="en-US" smtClean="0"/>
              <a:t>3/20/18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3995" y="1107799"/>
            <a:ext cx="40081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Individual lines are now detected</a:t>
            </a:r>
          </a:p>
          <a:p>
            <a:endParaRPr lang="en-US" sz="22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SNR significantly enhanced – 7.8σ after matched filtering </a:t>
            </a:r>
            <a:r>
              <a:rPr lang="en-US" sz="2200" dirty="0" err="1" smtClean="0">
                <a:latin typeface="Helvetica Light"/>
                <a:cs typeface="Helvetica Light"/>
              </a:rPr>
              <a:t>vs</a:t>
            </a:r>
            <a:r>
              <a:rPr lang="en-US" sz="2200" dirty="0" smtClean="0">
                <a:latin typeface="Helvetica Light"/>
                <a:cs typeface="Helvetica Light"/>
              </a:rPr>
              <a:t> 5.1σ before (53% improvement)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53% SNR boost is equivalent to a factor of 2.3 in observing time</a:t>
            </a:r>
            <a:endParaRPr lang="en-US" sz="2200" dirty="0">
              <a:latin typeface="Helvetica Light"/>
              <a:cs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279" y="273351"/>
            <a:ext cx="1062925" cy="70636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  Test case #1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CH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3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OH in TW </a:t>
            </a:r>
            <a:r>
              <a:rPr lang="en-US" sz="3600" dirty="0" err="1" smtClean="0">
                <a:solidFill>
                  <a:schemeClr val="tx2"/>
                </a:solidFill>
                <a:latin typeface="Helvetica"/>
                <a:cs typeface="Helvetica"/>
              </a:rPr>
              <a:t>Hya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Figure_7 (4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7" y="979713"/>
            <a:ext cx="4138990" cy="54864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56704" y="6356721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</a:t>
            </a:r>
            <a:r>
              <a:rPr lang="en-US" sz="1400" dirty="0" smtClean="0">
                <a:latin typeface="Helvetica Light"/>
                <a:cs typeface="Helvetica Light"/>
              </a:rPr>
              <a:t>2018]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026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7-02-23 at 11.0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1355977"/>
            <a:ext cx="6926013" cy="4794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818" y="1032131"/>
            <a:ext cx="1697892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Minion Pro"/>
                <a:cs typeface="Minion Pro"/>
              </a:rPr>
              <a:t>H</a:t>
            </a:r>
            <a:r>
              <a:rPr lang="en-US" sz="2000" baseline="-25000" dirty="0" smtClean="0">
                <a:latin typeface="Minion Pro"/>
                <a:cs typeface="Minion Pro"/>
              </a:rPr>
              <a:t>2</a:t>
            </a:r>
            <a:r>
              <a:rPr lang="en-US" sz="2000" dirty="0" smtClean="0">
                <a:latin typeface="Minion Pro"/>
                <a:cs typeface="Minion Pro"/>
              </a:rPr>
              <a:t>CO 3</a:t>
            </a:r>
            <a:r>
              <a:rPr lang="en-US" sz="2000" baseline="-25000" dirty="0" smtClean="0">
                <a:latin typeface="Minion Pro"/>
                <a:cs typeface="Minion Pro"/>
              </a:rPr>
              <a:t>03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02</a:t>
            </a:r>
            <a:endParaRPr lang="en-US" sz="2000" dirty="0">
              <a:latin typeface="Minion Pro"/>
              <a:cs typeface="Minion Pro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34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79DA-3625-474A-87D6-8F17D46CB784}" type="datetime1">
              <a:rPr lang="en-US" smtClean="0"/>
              <a:t>3/20/18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993" y="286598"/>
            <a:ext cx="1098526" cy="73101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Test case #2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2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CO in HD 163296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59864" y="5991948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Helvetica Light"/>
                <a:cs typeface="Helvetica Light"/>
              </a:rPr>
              <a:t>Carney + 2017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61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2CO_322_spectr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63" y="1570456"/>
            <a:ext cx="4377698" cy="2004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8393" y="1153081"/>
            <a:ext cx="4538658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inion Pro"/>
                <a:cs typeface="Minion Pro"/>
              </a:rPr>
              <a:t>H</a:t>
            </a:r>
            <a:r>
              <a:rPr lang="en-US" sz="2000" baseline="-25000" dirty="0" smtClean="0">
                <a:latin typeface="Minion Pro"/>
                <a:cs typeface="Minion Pro"/>
              </a:rPr>
              <a:t>2</a:t>
            </a:r>
            <a:r>
              <a:rPr lang="en-US" sz="2000" dirty="0" smtClean="0">
                <a:latin typeface="Minion Pro"/>
                <a:cs typeface="Minion Pro"/>
              </a:rPr>
              <a:t>CO 3</a:t>
            </a:r>
            <a:r>
              <a:rPr lang="en-US" sz="2000" baseline="-25000" dirty="0" smtClean="0">
                <a:latin typeface="Minion Pro"/>
                <a:cs typeface="Minion Pro"/>
              </a:rPr>
              <a:t>22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21</a:t>
            </a:r>
            <a:r>
              <a:rPr lang="en-US" sz="2000" dirty="0" smtClean="0">
                <a:latin typeface="Minion Pro"/>
                <a:cs typeface="Minion Pro"/>
              </a:rPr>
              <a:t> + 3</a:t>
            </a:r>
            <a:r>
              <a:rPr lang="en-US" sz="2000" baseline="-25000" dirty="0" smtClean="0">
                <a:latin typeface="Minion Pro"/>
                <a:cs typeface="Minion Pro"/>
              </a:rPr>
              <a:t>21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20</a:t>
            </a:r>
            <a:r>
              <a:rPr lang="en-US" sz="2000" dirty="0" smtClean="0">
                <a:latin typeface="Minion Pro"/>
                <a:cs typeface="Minion Pro"/>
              </a:rPr>
              <a:t>  Stacked Spectra</a:t>
            </a:r>
            <a:endParaRPr lang="en-US" sz="2000" dirty="0">
              <a:latin typeface="Minion Pro"/>
              <a:cs typeface="Minion Pro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35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B9AD-9952-1747-A5A3-4C9B9E629A65}" type="datetime1">
              <a:rPr lang="en-US" smtClean="0"/>
              <a:t>3/20/18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993" y="286598"/>
            <a:ext cx="1098526" cy="73101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Test case #2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2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CO in HD 163296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3121" y="5455314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Helvetica Light"/>
                <a:cs typeface="Helvetica Light"/>
              </a:rPr>
              <a:t>Carney + 2017 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17" name="Picture 16" descr="H2CO_322_mom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7" y="1522968"/>
            <a:ext cx="2988933" cy="28503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376" y="1153081"/>
            <a:ext cx="3338991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nion Pro"/>
                <a:cs typeface="Minion Pro"/>
              </a:rPr>
              <a:t>3</a:t>
            </a:r>
            <a:r>
              <a:rPr lang="en-US" sz="2000" baseline="-25000" dirty="0">
                <a:latin typeface="Minion Pro"/>
                <a:cs typeface="Minion Pro"/>
              </a:rPr>
              <a:t>22</a:t>
            </a:r>
            <a:r>
              <a:rPr lang="en-US" sz="2000" dirty="0">
                <a:latin typeface="Minion Pro"/>
                <a:cs typeface="Minion Pro"/>
              </a:rPr>
              <a:t>-2</a:t>
            </a:r>
            <a:r>
              <a:rPr lang="en-US" sz="2000" baseline="-25000" dirty="0">
                <a:latin typeface="Minion Pro"/>
                <a:cs typeface="Minion Pro"/>
              </a:rPr>
              <a:t>21</a:t>
            </a:r>
            <a:r>
              <a:rPr lang="en-US" sz="2000" dirty="0">
                <a:latin typeface="Minion Pro"/>
                <a:cs typeface="Minion Pro"/>
              </a:rPr>
              <a:t> + 3</a:t>
            </a:r>
            <a:r>
              <a:rPr lang="en-US" sz="2000" baseline="-25000" dirty="0">
                <a:latin typeface="Minion Pro"/>
                <a:cs typeface="Minion Pro"/>
              </a:rPr>
              <a:t>21</a:t>
            </a:r>
            <a:r>
              <a:rPr lang="en-US" sz="2000" dirty="0">
                <a:latin typeface="Minion Pro"/>
                <a:cs typeface="Minion Pro"/>
              </a:rPr>
              <a:t>-2</a:t>
            </a:r>
            <a:r>
              <a:rPr lang="en-US" sz="2000" baseline="-25000" dirty="0">
                <a:latin typeface="Minion Pro"/>
                <a:cs typeface="Minion Pro"/>
              </a:rPr>
              <a:t>20</a:t>
            </a:r>
            <a:r>
              <a:rPr lang="en-US" sz="2000" dirty="0">
                <a:latin typeface="Minion Pro"/>
                <a:cs typeface="Minion Pro"/>
              </a:rPr>
              <a:t> </a:t>
            </a:r>
            <a:r>
              <a:rPr lang="en-US" sz="2000" dirty="0" smtClean="0">
                <a:latin typeface="Minion Pro"/>
                <a:cs typeface="Minion Pro"/>
              </a:rPr>
              <a:t>Moment-0</a:t>
            </a:r>
            <a:endParaRPr lang="en-US" sz="2000" dirty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15331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tched_fil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83" y="4201795"/>
            <a:ext cx="4377698" cy="2004060"/>
          </a:xfrm>
          <a:prstGeom prst="rect">
            <a:avLst/>
          </a:prstGeom>
        </p:spPr>
      </p:pic>
      <p:pic>
        <p:nvPicPr>
          <p:cNvPr id="4" name="Picture 3" descr="H2CO_322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63" y="1570456"/>
            <a:ext cx="4377698" cy="20040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917908" y="3622809"/>
            <a:ext cx="0" cy="465381"/>
          </a:xfrm>
          <a:prstGeom prst="line">
            <a:avLst/>
          </a:prstGeom>
          <a:ln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72006" y="3625833"/>
            <a:ext cx="19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nion Pro"/>
                <a:cs typeface="Minion Pro"/>
              </a:rPr>
              <a:t>Matched</a:t>
            </a:r>
            <a:r>
              <a:rPr lang="en-US" b="1" dirty="0" smtClean="0">
                <a:latin typeface="Minion Pro"/>
                <a:cs typeface="Minion Pro"/>
              </a:rPr>
              <a:t> </a:t>
            </a:r>
            <a:r>
              <a:rPr lang="en-US" dirty="0" smtClean="0">
                <a:latin typeface="Minion Pro"/>
                <a:cs typeface="Minion Pro"/>
              </a:rPr>
              <a:t>filter</a:t>
            </a:r>
            <a:endParaRPr lang="en-US" dirty="0">
              <a:latin typeface="Minion Pro"/>
              <a:cs typeface="Minio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577" y="4551695"/>
            <a:ext cx="3614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yriad Pro"/>
                <a:cs typeface="Myriad Pro"/>
              </a:rPr>
              <a:t>&gt;500% SNR boost!</a:t>
            </a:r>
            <a:endParaRPr lang="en-US" sz="2400" dirty="0"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8393" y="1153081"/>
            <a:ext cx="4538658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inion Pro"/>
                <a:cs typeface="Minion Pro"/>
              </a:rPr>
              <a:t>H</a:t>
            </a:r>
            <a:r>
              <a:rPr lang="en-US" sz="2000" baseline="-25000" dirty="0" smtClean="0">
                <a:latin typeface="Minion Pro"/>
                <a:cs typeface="Minion Pro"/>
              </a:rPr>
              <a:t>2</a:t>
            </a:r>
            <a:r>
              <a:rPr lang="en-US" sz="2000" dirty="0" smtClean="0">
                <a:latin typeface="Minion Pro"/>
                <a:cs typeface="Minion Pro"/>
              </a:rPr>
              <a:t>CO 3</a:t>
            </a:r>
            <a:r>
              <a:rPr lang="en-US" sz="2000" baseline="-25000" dirty="0" smtClean="0">
                <a:latin typeface="Minion Pro"/>
                <a:cs typeface="Minion Pro"/>
              </a:rPr>
              <a:t>22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21</a:t>
            </a:r>
            <a:r>
              <a:rPr lang="en-US" sz="2000" dirty="0" smtClean="0">
                <a:latin typeface="Minion Pro"/>
                <a:cs typeface="Minion Pro"/>
              </a:rPr>
              <a:t> + 3</a:t>
            </a:r>
            <a:r>
              <a:rPr lang="en-US" sz="2000" baseline="-25000" dirty="0" smtClean="0">
                <a:latin typeface="Minion Pro"/>
                <a:cs typeface="Minion Pro"/>
              </a:rPr>
              <a:t>21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20</a:t>
            </a:r>
            <a:r>
              <a:rPr lang="en-US" sz="2000" dirty="0" smtClean="0">
                <a:latin typeface="Minion Pro"/>
                <a:cs typeface="Minion Pro"/>
              </a:rPr>
              <a:t>  Stacked Spectra</a:t>
            </a:r>
            <a:endParaRPr lang="en-US" sz="2000" dirty="0">
              <a:latin typeface="Minion Pro"/>
              <a:cs typeface="Minion Pro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36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8714-A9A4-804B-81A1-AE2A9A5A85F1}" type="datetime1">
              <a:rPr lang="en-US" smtClean="0"/>
              <a:t>3/20/18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993" y="286598"/>
            <a:ext cx="1098526" cy="73101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Test case #2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2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CO in HD 163296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3121" y="5455314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Helvetica Light"/>
                <a:cs typeface="Helvetica Light"/>
              </a:rPr>
              <a:t>Carney + 2017 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17" name="Picture 16" descr="H2CO_322_mom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7" y="1522968"/>
            <a:ext cx="2988933" cy="28503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376" y="1153081"/>
            <a:ext cx="3338991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nion Pro"/>
                <a:cs typeface="Minion Pro"/>
              </a:rPr>
              <a:t>3</a:t>
            </a:r>
            <a:r>
              <a:rPr lang="en-US" sz="2000" baseline="-25000" dirty="0">
                <a:latin typeface="Minion Pro"/>
                <a:cs typeface="Minion Pro"/>
              </a:rPr>
              <a:t>22</a:t>
            </a:r>
            <a:r>
              <a:rPr lang="en-US" sz="2000" dirty="0">
                <a:latin typeface="Minion Pro"/>
                <a:cs typeface="Minion Pro"/>
              </a:rPr>
              <a:t>-2</a:t>
            </a:r>
            <a:r>
              <a:rPr lang="en-US" sz="2000" baseline="-25000" dirty="0">
                <a:latin typeface="Minion Pro"/>
                <a:cs typeface="Minion Pro"/>
              </a:rPr>
              <a:t>21</a:t>
            </a:r>
            <a:r>
              <a:rPr lang="en-US" sz="2000" dirty="0">
                <a:latin typeface="Minion Pro"/>
                <a:cs typeface="Minion Pro"/>
              </a:rPr>
              <a:t> + 3</a:t>
            </a:r>
            <a:r>
              <a:rPr lang="en-US" sz="2000" baseline="-25000" dirty="0">
                <a:latin typeface="Minion Pro"/>
                <a:cs typeface="Minion Pro"/>
              </a:rPr>
              <a:t>21</a:t>
            </a:r>
            <a:r>
              <a:rPr lang="en-US" sz="2000" dirty="0">
                <a:latin typeface="Minion Pro"/>
                <a:cs typeface="Minion Pro"/>
              </a:rPr>
              <a:t>-2</a:t>
            </a:r>
            <a:r>
              <a:rPr lang="en-US" sz="2000" baseline="-25000" dirty="0">
                <a:latin typeface="Minion Pro"/>
                <a:cs typeface="Minion Pro"/>
              </a:rPr>
              <a:t>20</a:t>
            </a:r>
            <a:r>
              <a:rPr lang="en-US" sz="2000" dirty="0">
                <a:latin typeface="Minion Pro"/>
                <a:cs typeface="Minion Pro"/>
              </a:rPr>
              <a:t> </a:t>
            </a:r>
            <a:r>
              <a:rPr lang="en-US" sz="2000" dirty="0" smtClean="0">
                <a:latin typeface="Minion Pro"/>
                <a:cs typeface="Minion Pro"/>
              </a:rPr>
              <a:t>Moment-0</a:t>
            </a:r>
            <a:endParaRPr lang="en-US" sz="2000" dirty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63964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tched_fil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83" y="4201795"/>
            <a:ext cx="4377698" cy="2004060"/>
          </a:xfrm>
          <a:prstGeom prst="rect">
            <a:avLst/>
          </a:prstGeom>
        </p:spPr>
      </p:pic>
      <p:pic>
        <p:nvPicPr>
          <p:cNvPr id="4" name="Picture 3" descr="H2CO_322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63" y="1570456"/>
            <a:ext cx="4377698" cy="20040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917908" y="3622809"/>
            <a:ext cx="0" cy="465381"/>
          </a:xfrm>
          <a:prstGeom prst="line">
            <a:avLst/>
          </a:prstGeom>
          <a:ln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72006" y="3625833"/>
            <a:ext cx="19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inion Pro"/>
                <a:cs typeface="Minion Pro"/>
              </a:rPr>
              <a:t>Matched</a:t>
            </a:r>
            <a:r>
              <a:rPr lang="en-US" b="1" dirty="0" smtClean="0">
                <a:latin typeface="Minion Pro"/>
                <a:cs typeface="Minion Pro"/>
              </a:rPr>
              <a:t> </a:t>
            </a:r>
            <a:r>
              <a:rPr lang="en-US" dirty="0" smtClean="0">
                <a:latin typeface="Minion Pro"/>
                <a:cs typeface="Minion Pro"/>
              </a:rPr>
              <a:t>filter</a:t>
            </a:r>
            <a:endParaRPr lang="en-US" dirty="0">
              <a:latin typeface="Minion Pro"/>
              <a:cs typeface="Minio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577" y="4551695"/>
            <a:ext cx="3614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yriad Pro"/>
                <a:cs typeface="Myriad Pro"/>
              </a:rPr>
              <a:t>&gt;500% SNR boost!</a:t>
            </a:r>
            <a:endParaRPr lang="en-US" sz="2400" dirty="0"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8393" y="1153081"/>
            <a:ext cx="4538658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inion Pro"/>
                <a:cs typeface="Minion Pro"/>
              </a:rPr>
              <a:t>H</a:t>
            </a:r>
            <a:r>
              <a:rPr lang="en-US" sz="2000" baseline="-25000" dirty="0" smtClean="0">
                <a:latin typeface="Minion Pro"/>
                <a:cs typeface="Minion Pro"/>
              </a:rPr>
              <a:t>2</a:t>
            </a:r>
            <a:r>
              <a:rPr lang="en-US" sz="2000" dirty="0" smtClean="0">
                <a:latin typeface="Minion Pro"/>
                <a:cs typeface="Minion Pro"/>
              </a:rPr>
              <a:t>CO 3</a:t>
            </a:r>
            <a:r>
              <a:rPr lang="en-US" sz="2000" baseline="-25000" dirty="0" smtClean="0">
                <a:latin typeface="Minion Pro"/>
                <a:cs typeface="Minion Pro"/>
              </a:rPr>
              <a:t>22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21</a:t>
            </a:r>
            <a:r>
              <a:rPr lang="en-US" sz="2000" dirty="0" smtClean="0">
                <a:latin typeface="Minion Pro"/>
                <a:cs typeface="Minion Pro"/>
              </a:rPr>
              <a:t> + 3</a:t>
            </a:r>
            <a:r>
              <a:rPr lang="en-US" sz="2000" baseline="-25000" dirty="0" smtClean="0">
                <a:latin typeface="Minion Pro"/>
                <a:cs typeface="Minion Pro"/>
              </a:rPr>
              <a:t>21</a:t>
            </a:r>
            <a:r>
              <a:rPr lang="en-US" sz="2000" dirty="0" smtClean="0">
                <a:latin typeface="Minion Pro"/>
                <a:cs typeface="Minion Pro"/>
              </a:rPr>
              <a:t>-2</a:t>
            </a:r>
            <a:r>
              <a:rPr lang="en-US" sz="2000" baseline="-25000" dirty="0" smtClean="0">
                <a:latin typeface="Minion Pro"/>
                <a:cs typeface="Minion Pro"/>
              </a:rPr>
              <a:t>20</a:t>
            </a:r>
            <a:r>
              <a:rPr lang="en-US" sz="2000" dirty="0" smtClean="0">
                <a:latin typeface="Minion Pro"/>
                <a:cs typeface="Minion Pro"/>
              </a:rPr>
              <a:t>  Stacked Spectra</a:t>
            </a:r>
            <a:endParaRPr lang="en-US" sz="2000" dirty="0">
              <a:latin typeface="Minion Pro"/>
              <a:cs typeface="Minion Pro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3807-545D-BD4E-9923-57DEB7C336B7}" type="slidenum">
              <a:rPr lang="en-US" smtClean="0"/>
              <a:t>37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6077-977F-E545-BE3C-B35F23DD9E8D}" type="datetime1">
              <a:rPr lang="en-US" smtClean="0"/>
              <a:t>3/20/18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993" y="286598"/>
            <a:ext cx="1098526" cy="73101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Test case #2 </a:t>
            </a:r>
            <a:r>
              <a:rPr lang="mr-IN" sz="36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 H</a:t>
            </a:r>
            <a:r>
              <a:rPr lang="en-US" sz="3600" baseline="-25000" dirty="0" smtClean="0">
                <a:solidFill>
                  <a:schemeClr val="tx2"/>
                </a:solidFill>
                <a:latin typeface="Helvetica"/>
                <a:cs typeface="Helvetica"/>
              </a:rPr>
              <a:t>2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CO in HD 163296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3121" y="5455314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Helvetica Light"/>
                <a:cs typeface="Helvetica Light"/>
              </a:rPr>
              <a:t>Carney + 2017 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Screen Shot 2017-02-23 at 11.07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6" y="1505157"/>
            <a:ext cx="4088819" cy="28286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0075" y="1153081"/>
            <a:ext cx="2651544" cy="4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inion Pro"/>
                <a:cs typeface="Minion Pro"/>
              </a:rPr>
              <a:t>H</a:t>
            </a:r>
            <a:r>
              <a:rPr lang="en-US" sz="2000" baseline="-25000" dirty="0" smtClean="0">
                <a:latin typeface="Minion Pro"/>
                <a:cs typeface="Minion Pro"/>
              </a:rPr>
              <a:t>2</a:t>
            </a:r>
            <a:r>
              <a:rPr lang="en-US" sz="2000" dirty="0" smtClean="0">
                <a:latin typeface="Minion Pro"/>
                <a:cs typeface="Minion Pro"/>
              </a:rPr>
              <a:t>CO Response Spectra</a:t>
            </a:r>
            <a:endParaRPr lang="en-US" sz="2000" dirty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68641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029F-19AF-9C4B-B4D1-3E44201E3A8D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38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ALMA Band 7 Disk 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Spectral Survey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Spec_survey_apertur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28" y="1097645"/>
            <a:ext cx="5440926" cy="23940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433" y="1107804"/>
            <a:ext cx="338671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Helvetica"/>
                <a:cs typeface="Helvetica"/>
              </a:rPr>
              <a:t>Aperture-extraction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~40-50 </a:t>
            </a:r>
            <a:r>
              <a:rPr lang="en-US" sz="2200" dirty="0" err="1" smtClean="0">
                <a:latin typeface="Helvetica Light"/>
                <a:cs typeface="Helvetica Light"/>
              </a:rPr>
              <a:t>hrs</a:t>
            </a:r>
            <a:r>
              <a:rPr lang="en-US" sz="2200" dirty="0" smtClean="0">
                <a:latin typeface="Helvetica Light"/>
                <a:cs typeface="Helvetica Light"/>
              </a:rPr>
              <a:t> to image, clean, and extract spectra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10 detected species</a:t>
            </a:r>
            <a:endParaRPr lang="en-US" sz="2200" dirty="0">
              <a:latin typeface="Helvetica Light"/>
              <a:cs typeface="Helvetica Ligh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99677" y="6134701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in prep]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9554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0DDB1-CFB5-EA45-A576-DB35D0A27603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39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Helvetica"/>
                <a:cs typeface="Helvetica"/>
              </a:rPr>
              <a:t>ALMA Band 7 Disk </a:t>
            </a:r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Spectral Survey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Spec_survey_filter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0" y="3629421"/>
            <a:ext cx="5440926" cy="2394008"/>
          </a:xfrm>
          <a:prstGeom prst="rect">
            <a:avLst/>
          </a:prstGeom>
        </p:spPr>
      </p:pic>
      <p:pic>
        <p:nvPicPr>
          <p:cNvPr id="3" name="Picture 2" descr="Spec_survey_aperture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28" y="1097645"/>
            <a:ext cx="5440926" cy="23940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433" y="1107804"/>
            <a:ext cx="338671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Helvetica"/>
                <a:cs typeface="Helvetica"/>
              </a:rPr>
              <a:t>Aperture-extraction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~40-50 </a:t>
            </a:r>
            <a:r>
              <a:rPr lang="en-US" sz="2200" dirty="0" err="1" smtClean="0">
                <a:latin typeface="Helvetica Light"/>
                <a:cs typeface="Helvetica Light"/>
              </a:rPr>
              <a:t>hrs</a:t>
            </a:r>
            <a:r>
              <a:rPr lang="en-US" sz="2200" dirty="0" smtClean="0">
                <a:latin typeface="Helvetica Light"/>
                <a:cs typeface="Helvetica Light"/>
              </a:rPr>
              <a:t> to image, clean, and extract spectra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10 detected species</a:t>
            </a:r>
            <a:endParaRPr lang="en-US" sz="2200" dirty="0">
              <a:latin typeface="Helvetica Light"/>
              <a:cs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432" y="3468157"/>
            <a:ext cx="3292863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Helvetica"/>
                <a:cs typeface="Helvetica"/>
              </a:rPr>
              <a:t>Matched filtering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~30 min to filter entire survey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SNR 2-3x higher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16 detected species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 Light"/>
                <a:cs typeface="Helvetica Light"/>
              </a:rPr>
              <a:t>5 new disk species: </a:t>
            </a:r>
            <a:r>
              <a:rPr lang="en-US" sz="2200" baseline="30000" dirty="0" smtClean="0">
                <a:latin typeface="Helvetica Light"/>
                <a:cs typeface="Helvetica Light"/>
              </a:rPr>
              <a:t>13</a:t>
            </a:r>
            <a:r>
              <a:rPr lang="en-US" sz="2200" dirty="0" smtClean="0">
                <a:latin typeface="Helvetica Light"/>
                <a:cs typeface="Helvetica Light"/>
              </a:rPr>
              <a:t>CS, C</a:t>
            </a:r>
            <a:r>
              <a:rPr lang="en-US" sz="2200" baseline="30000" dirty="0" smtClean="0">
                <a:latin typeface="Helvetica Light"/>
                <a:cs typeface="Helvetica Light"/>
              </a:rPr>
              <a:t>34</a:t>
            </a:r>
            <a:r>
              <a:rPr lang="en-US" sz="2200" dirty="0" smtClean="0">
                <a:latin typeface="Helvetica Light"/>
                <a:cs typeface="Helvetica Light"/>
              </a:rPr>
              <a:t>S, DNC, CCD, H</a:t>
            </a:r>
            <a:r>
              <a:rPr lang="en-US" sz="2200" baseline="-25000" dirty="0" smtClean="0">
                <a:latin typeface="Helvetica Light"/>
                <a:cs typeface="Helvetica Light"/>
              </a:rPr>
              <a:t>2</a:t>
            </a:r>
            <a:r>
              <a:rPr lang="en-US" sz="2200" dirty="0" smtClean="0">
                <a:latin typeface="Helvetica Light"/>
                <a:cs typeface="Helvetica Light"/>
              </a:rPr>
              <a:t>CS</a:t>
            </a:r>
            <a:endParaRPr lang="en-US" sz="2200" dirty="0">
              <a:latin typeface="Helvetica Light"/>
              <a:cs typeface="Helvetica Ligh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99677" y="6134701"/>
            <a:ext cx="3592991" cy="40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[Loomis + in prep] 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744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BFC3-7892-0641-A8B8-8A2A9B7BD26F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23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A547-DF62-2C42-B888-CAEF73CD469E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40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07476"/>
            <a:ext cx="83793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Matched filtering can boost SNR of weak spectral lines by &gt;500%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Useful for fast </a:t>
            </a:r>
            <a:r>
              <a:rPr lang="en-US" sz="2800" i="1" dirty="0" err="1" smtClean="0">
                <a:latin typeface="Helvetica Light"/>
                <a:cs typeface="Helvetica Light"/>
              </a:rPr>
              <a:t>uv</a:t>
            </a:r>
            <a:r>
              <a:rPr lang="en-US" sz="2800" dirty="0" smtClean="0">
                <a:latin typeface="Helvetica Light"/>
                <a:cs typeface="Helvetica Light"/>
              </a:rPr>
              <a:t> plane analysis of large bandwidth datasets</a:t>
            </a:r>
          </a:p>
          <a:p>
            <a:pPr marL="914400" lvl="1" indent="-457200">
              <a:buFontTx/>
              <a:buChar char="-"/>
            </a:pPr>
            <a:r>
              <a:rPr lang="en-US" sz="2600" dirty="0" smtClean="0">
                <a:latin typeface="Helvetica Light"/>
                <a:cs typeface="Helvetica Light"/>
              </a:rPr>
              <a:t>No prior imaging necessary! </a:t>
            </a:r>
          </a:p>
          <a:p>
            <a:endParaRPr lang="en-US" sz="2800" dirty="0" smtClean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Not limited to disks – method is general</a:t>
            </a:r>
          </a:p>
          <a:p>
            <a:pPr marL="914400" lvl="1" indent="-457200">
              <a:buFontTx/>
              <a:buChar char="-"/>
            </a:pPr>
            <a:r>
              <a:rPr lang="en-US" sz="2600" dirty="0" smtClean="0">
                <a:latin typeface="Helvetica Light"/>
                <a:cs typeface="Helvetica Light"/>
              </a:rPr>
              <a:t>Ideal for resolved sources with PV structure</a:t>
            </a:r>
            <a:endParaRPr lang="en-US" sz="2600" dirty="0">
              <a:latin typeface="Helvetica Light"/>
              <a:cs typeface="Helvetica Ligh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Summary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427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F3DA0-5A24-4947-A433-7BB83B0B9CE5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41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480259"/>
            <a:ext cx="8566482" cy="5020516"/>
          </a:xfrm>
        </p:spPr>
        <p:txBody>
          <a:bodyPr>
            <a:normAutofit/>
          </a:bodyPr>
          <a:lstStyle/>
          <a:p>
            <a:pPr marL="571500" lvl="1" indent="-571500">
              <a:buFont typeface="Arial"/>
              <a:buChar char="•"/>
            </a:pPr>
            <a:r>
              <a:rPr lang="en-US" sz="3900" dirty="0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Matched filtering for improved weak spectral line detection</a:t>
            </a:r>
          </a:p>
          <a:p>
            <a:pPr marL="571500" lvl="1" indent="-571500">
              <a:buFont typeface="Arial"/>
              <a:buChar char="•"/>
            </a:pPr>
            <a:endParaRPr lang="en-US" sz="3900" dirty="0" smtClean="0">
              <a:latin typeface="Helvetica Light"/>
              <a:cs typeface="Helvetica Light"/>
            </a:endParaRPr>
          </a:p>
          <a:p>
            <a:pPr marL="571500" lvl="1" indent="-5715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Generalized Briggs weighting for improved image fidelity</a:t>
            </a:r>
            <a:endParaRPr lang="en-US" dirty="0" smtClean="0">
              <a:latin typeface="Helvetica Light"/>
              <a:cs typeface="Helvetica Light"/>
            </a:endParaRPr>
          </a:p>
          <a:p>
            <a:pPr marL="1200150" lvl="1" indent="-457200">
              <a:buFont typeface="Arial"/>
              <a:buChar char="•"/>
            </a:pP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Outline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693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B9BE-B9B0-DA4C-AF34-3CFCE6B734A7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 descr="ansdell_lup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5" b="66483"/>
          <a:stretch/>
        </p:blipFill>
        <p:spPr>
          <a:xfrm>
            <a:off x="5150770" y="3350380"/>
            <a:ext cx="3769290" cy="2273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798" y="3270188"/>
            <a:ext cx="47510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Many resolved sources now showing sub-structure</a:t>
            </a:r>
          </a:p>
          <a:p>
            <a:pPr marL="457200" indent="-457200">
              <a:buFont typeface="Arial"/>
              <a:buChar char="•"/>
            </a:pPr>
            <a:endParaRPr lang="en-US" sz="26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SNR limitations may prevent imaging this sub-structure in weaker sources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6855" y="5669031"/>
            <a:ext cx="1227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Helvetica Light"/>
                <a:cs typeface="Helvetica Light"/>
              </a:rPr>
              <a:t>Ansdell</a:t>
            </a:r>
            <a:r>
              <a:rPr lang="en-US" sz="1200" dirty="0" smtClean="0">
                <a:latin typeface="Helvetica Light"/>
                <a:cs typeface="Helvetica Light"/>
              </a:rPr>
              <a:t> + 2016</a:t>
            </a:r>
            <a:endParaRPr lang="en-US" sz="1200" dirty="0">
              <a:latin typeface="Helvetica Light"/>
              <a:cs typeface="Helvetica Light"/>
            </a:endParaRPr>
          </a:p>
        </p:txBody>
      </p:sp>
      <p:pic>
        <p:nvPicPr>
          <p:cNvPr id="7" name="Picture 6" descr="substructured_disks 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6" y="1174445"/>
            <a:ext cx="8458200" cy="1727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Motivation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530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1F51-CA56-314A-8530-773863D6D78F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43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295381"/>
            <a:ext cx="83793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Natural </a:t>
            </a:r>
            <a:r>
              <a:rPr lang="mr-IN" sz="2800" dirty="0" smtClean="0">
                <a:latin typeface="Helvetica Light"/>
                <a:cs typeface="Helvetica Light"/>
              </a:rPr>
              <a:t>–</a:t>
            </a:r>
            <a:r>
              <a:rPr lang="en-US" sz="2800" dirty="0" smtClean="0">
                <a:latin typeface="Helvetica Light"/>
                <a:cs typeface="Helvetica Light"/>
              </a:rPr>
              <a:t> lowest </a:t>
            </a:r>
            <a:r>
              <a:rPr lang="en-US" sz="2800" dirty="0" err="1" smtClean="0">
                <a:latin typeface="Helvetica Light"/>
                <a:cs typeface="Helvetica Light"/>
              </a:rPr>
              <a:t>rms</a:t>
            </a:r>
            <a:r>
              <a:rPr lang="en-US" sz="2800" dirty="0" smtClean="0">
                <a:latin typeface="Helvetica Light"/>
                <a:cs typeface="Helvetica Light"/>
              </a:rPr>
              <a:t> in dirty image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Uniform </a:t>
            </a:r>
            <a:r>
              <a:rPr lang="mr-IN" sz="2800" dirty="0" smtClean="0">
                <a:latin typeface="Helvetica Light"/>
                <a:cs typeface="Helvetica Light"/>
              </a:rPr>
              <a:t>–</a:t>
            </a:r>
            <a:r>
              <a:rPr lang="en-US" sz="2800" dirty="0" smtClean="0">
                <a:latin typeface="Helvetica Light"/>
                <a:cs typeface="Helvetica Light"/>
              </a:rPr>
              <a:t> lowest </a:t>
            </a:r>
            <a:r>
              <a:rPr lang="en-US" sz="2800" dirty="0" err="1" smtClean="0">
                <a:latin typeface="Helvetica Light"/>
                <a:cs typeface="Helvetica Light"/>
              </a:rPr>
              <a:t>sidelobes</a:t>
            </a:r>
            <a:r>
              <a:rPr lang="en-US" sz="2800" dirty="0" smtClean="0">
                <a:latin typeface="Helvetica Light"/>
                <a:cs typeface="Helvetica Light"/>
              </a:rPr>
              <a:t>, higher resolution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Robust </a:t>
            </a:r>
            <a:r>
              <a:rPr lang="mr-IN" sz="2800" dirty="0" smtClean="0">
                <a:latin typeface="Helvetica Light"/>
                <a:cs typeface="Helvetica Light"/>
              </a:rPr>
              <a:t>–</a:t>
            </a:r>
            <a:r>
              <a:rPr lang="en-US" sz="2800" dirty="0" smtClean="0">
                <a:latin typeface="Helvetica Light"/>
                <a:cs typeface="Helvetica Light"/>
              </a:rPr>
              <a:t> tunable between natural and uniform</a:t>
            </a:r>
          </a:p>
          <a:p>
            <a:pPr marL="914400" lvl="1" indent="-457200">
              <a:buFontTx/>
              <a:buChar char="-"/>
            </a:pPr>
            <a:r>
              <a:rPr lang="en-US" sz="2600" dirty="0" smtClean="0">
                <a:latin typeface="Helvetica Light"/>
                <a:cs typeface="Helvetica Light"/>
              </a:rPr>
              <a:t>Retains benefits of both </a:t>
            </a:r>
          </a:p>
          <a:p>
            <a:pPr marL="914400" lvl="1" indent="-457200">
              <a:buFontTx/>
              <a:buChar char="-"/>
            </a:pPr>
            <a:endParaRPr lang="en-US" sz="26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Tapering </a:t>
            </a:r>
            <a:r>
              <a:rPr lang="mr-IN" sz="2800" dirty="0" smtClean="0">
                <a:latin typeface="Helvetica Light"/>
                <a:cs typeface="Helvetica Light"/>
              </a:rPr>
              <a:t>–</a:t>
            </a:r>
            <a:r>
              <a:rPr lang="en-US" sz="2800" dirty="0" smtClean="0">
                <a:latin typeface="Helvetica Light"/>
                <a:cs typeface="Helvetica Light"/>
              </a:rPr>
              <a:t> generally Gaussian taper</a:t>
            </a:r>
            <a:endParaRPr lang="en-US" sz="2800" dirty="0">
              <a:latin typeface="Helvetica Light"/>
              <a:cs typeface="Helvetica Light"/>
            </a:endParaRPr>
          </a:p>
          <a:p>
            <a:pPr marL="914400" lvl="1" indent="-457200">
              <a:buFontTx/>
              <a:buChar char="-"/>
            </a:pPr>
            <a:r>
              <a:rPr lang="en-US" sz="2600" dirty="0" smtClean="0">
                <a:latin typeface="Helvetica Light"/>
                <a:cs typeface="Helvetica Light"/>
              </a:rPr>
              <a:t>Sacrifices resolution for increased sensitivity to extended structure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Types of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2142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D8CD-2D19-CE4C-8F64-77054132D0D3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 descr="Screen Shot 2016-10-06 at 10.49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3" y="993719"/>
            <a:ext cx="6870387" cy="5270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Robust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732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7F911-F37C-8646-B3BD-010D41BFE81C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66046" y="618707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UV coverage and array balance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Screen Shot 2017-09-18 at 8.16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/>
          <a:stretch/>
        </p:blipFill>
        <p:spPr>
          <a:xfrm>
            <a:off x="4876397" y="1189445"/>
            <a:ext cx="3495551" cy="4880790"/>
          </a:xfrm>
          <a:prstGeom prst="rect">
            <a:avLst/>
          </a:prstGeom>
        </p:spPr>
      </p:pic>
      <p:pic>
        <p:nvPicPr>
          <p:cNvPr id="11" name="Picture 10" descr="Screen Shot 2017-09-18 at 8.16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863465" y="975435"/>
            <a:ext cx="3478860" cy="50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F197-5A95-3444-991E-C291ABCCAC1C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Screen Shot 2016-10-06 at 10.48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6" y="989718"/>
            <a:ext cx="6741289" cy="5241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Robust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544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11AC-C843-6F42-9FAD-C8A6A75D406D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0750" y="5638140"/>
            <a:ext cx="2761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Eric Murphy’s bulletin board 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UV coverage and array balance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Screen Shot 2017-09-18 at 8.2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1562044"/>
            <a:ext cx="4026783" cy="3975523"/>
          </a:xfrm>
          <a:prstGeom prst="rect">
            <a:avLst/>
          </a:prstGeom>
        </p:spPr>
      </p:pic>
      <p:pic>
        <p:nvPicPr>
          <p:cNvPr id="12" name="Picture 11" descr="rya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19400" r="7688" b="17787"/>
          <a:stretch/>
        </p:blipFill>
        <p:spPr>
          <a:xfrm>
            <a:off x="4662713" y="1598330"/>
            <a:ext cx="4193418" cy="39405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4781" y="1207290"/>
            <a:ext cx="928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ALMA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56440" y="1209829"/>
            <a:ext cx="1018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Helvetica"/>
                <a:cs typeface="Helvetica"/>
              </a:rPr>
              <a:t>ngVLA</a:t>
            </a:r>
            <a:endParaRPr lang="en-US" sz="2000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8212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684C-A568-1C4D-B355-821A95AB81DC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48</a:t>
            </a:fld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2443238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chemeClr val="tx2"/>
                </a:solidFill>
                <a:latin typeface="Helvetica"/>
                <a:cs typeface="Helvetica"/>
              </a:rPr>
              <a:t>Why does robust weighting work?</a:t>
            </a:r>
            <a:endParaRPr lang="en-US" sz="6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71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35D9-6BF9-6343-AE51-B6728FA5F94B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97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01B5-2DE9-F247-819F-7A6B4C8E1359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5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8893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591E-19AC-0E48-BCCB-B3A445A39FC7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89826" y="1632873"/>
            <a:ext cx="188595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0035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Taper weights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414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6065-ECBC-3C4E-972D-1959FE1EC993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89826" y="1632873"/>
            <a:ext cx="188595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42296" y="1632873"/>
            <a:ext cx="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0035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Taper weights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9883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Density weights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115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A513-D650-4946-8BBF-EDC5BCBF22B9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89826" y="1632873"/>
            <a:ext cx="188595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42296" y="1632873"/>
            <a:ext cx="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0035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Taper weights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9883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Density weights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563816" y="1632873"/>
            <a:ext cx="1737557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0267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SNR weights = 1/</a:t>
            </a:r>
            <a:r>
              <a:rPr lang="en-US" sz="2000" i="1" dirty="0" smtClean="0">
                <a:latin typeface="Helvetica Light"/>
                <a:cs typeface="Helvetica Light"/>
              </a:rPr>
              <a:t>σ</a:t>
            </a:r>
            <a:r>
              <a:rPr lang="en-US" sz="2000" i="1" baseline="-25000" dirty="0" smtClean="0">
                <a:latin typeface="Helvetica Light"/>
                <a:cs typeface="Helvetica Light"/>
              </a:rPr>
              <a:t>k</a:t>
            </a:r>
            <a:r>
              <a:rPr lang="en-US" sz="2000" baseline="30000" dirty="0" smtClean="0">
                <a:latin typeface="Helvetica Light"/>
                <a:cs typeface="Helvetica Light"/>
              </a:rPr>
              <a:t>2</a:t>
            </a:r>
            <a:endParaRPr lang="en-US" sz="2000" dirty="0" smtClean="0">
              <a:latin typeface="Helvetica Light"/>
              <a:cs typeface="Helvetica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1967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20D9-16DC-4E4F-BA74-CB18F7B39AD5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3434" y="2825128"/>
            <a:ext cx="2038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Dirty image: </a:t>
            </a:r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pic>
        <p:nvPicPr>
          <p:cNvPr id="8" name="Picture 7" descr="Screen Shot 2016-10-06 at 8.49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89" y="2837223"/>
            <a:ext cx="5124088" cy="13876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89826" y="1632873"/>
            <a:ext cx="188595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42296" y="1632873"/>
            <a:ext cx="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0035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Taper weights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9883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Density weights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563816" y="1632873"/>
            <a:ext cx="1737557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0267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SNR weights = 1/</a:t>
            </a:r>
            <a:r>
              <a:rPr lang="en-US" sz="2000" i="1" dirty="0" smtClean="0">
                <a:latin typeface="Helvetica Light"/>
                <a:cs typeface="Helvetica Light"/>
              </a:rPr>
              <a:t>σ</a:t>
            </a:r>
            <a:r>
              <a:rPr lang="en-US" sz="2000" i="1" baseline="-25000" dirty="0" smtClean="0">
                <a:latin typeface="Helvetica Light"/>
                <a:cs typeface="Helvetica Light"/>
              </a:rPr>
              <a:t>k</a:t>
            </a:r>
            <a:r>
              <a:rPr lang="en-US" sz="2000" baseline="30000" dirty="0" smtClean="0">
                <a:latin typeface="Helvetica Light"/>
                <a:cs typeface="Helvetica Light"/>
              </a:rPr>
              <a:t>2</a:t>
            </a:r>
            <a:endParaRPr lang="en-US" sz="2000" dirty="0" smtClean="0">
              <a:latin typeface="Helvetica Light"/>
              <a:cs typeface="Helvetica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668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458D-9D0E-B34E-B9BB-961CAB6AFCB3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3434" y="2825128"/>
            <a:ext cx="2038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Dirty image: </a:t>
            </a:r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pic>
        <p:nvPicPr>
          <p:cNvPr id="8" name="Picture 7" descr="Screen Shot 2016-10-06 at 8.49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89" y="2837223"/>
            <a:ext cx="5124088" cy="13876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89826" y="1632873"/>
            <a:ext cx="188595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42296" y="1632873"/>
            <a:ext cx="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0035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Taper weights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9883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Density weights</a:t>
            </a:r>
          </a:p>
        </p:txBody>
      </p:sp>
      <p:pic>
        <p:nvPicPr>
          <p:cNvPr id="32" name="Picture 31" descr="Screen Shot 2016-10-06 at 9.23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03" y="4452953"/>
            <a:ext cx="3591920" cy="43858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73434" y="4416821"/>
            <a:ext cx="476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Variance of the dirty image: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563816" y="1632873"/>
            <a:ext cx="1737557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0267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SNR weights = 1/</a:t>
            </a:r>
            <a:r>
              <a:rPr lang="en-US" sz="2000" i="1" dirty="0" smtClean="0">
                <a:latin typeface="Helvetica Light"/>
                <a:cs typeface="Helvetica Light"/>
              </a:rPr>
              <a:t>σ</a:t>
            </a:r>
            <a:r>
              <a:rPr lang="en-US" sz="2000" i="1" baseline="-25000" dirty="0" smtClean="0">
                <a:latin typeface="Helvetica Light"/>
                <a:cs typeface="Helvetica Light"/>
              </a:rPr>
              <a:t>k</a:t>
            </a:r>
            <a:r>
              <a:rPr lang="en-US" sz="2000" baseline="30000" dirty="0" smtClean="0">
                <a:latin typeface="Helvetica Light"/>
                <a:cs typeface="Helvetica Light"/>
              </a:rPr>
              <a:t>2</a:t>
            </a:r>
            <a:endParaRPr lang="en-US" sz="2000" dirty="0" smtClean="0">
              <a:latin typeface="Helvetica Light"/>
              <a:cs typeface="Helvetica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053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E9B3-F18F-E841-9002-EB22D4787F27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3434" y="2825128"/>
            <a:ext cx="2038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Dirty image: </a:t>
            </a:r>
          </a:p>
        </p:txBody>
      </p:sp>
      <p:pic>
        <p:nvPicPr>
          <p:cNvPr id="7" name="Picture 6" descr="Screen Shot 2016-10-06 at 8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31" y="991431"/>
            <a:ext cx="5346508" cy="1015334"/>
          </a:xfrm>
          <a:prstGeom prst="rect">
            <a:avLst/>
          </a:prstGeom>
        </p:spPr>
      </p:pic>
      <p:pic>
        <p:nvPicPr>
          <p:cNvPr id="8" name="Picture 7" descr="Screen Shot 2016-10-06 at 8.49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89" y="2837223"/>
            <a:ext cx="5124088" cy="13876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434" y="1219190"/>
            <a:ext cx="157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Weights: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89826" y="1632873"/>
            <a:ext cx="188595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042296" y="1632873"/>
            <a:ext cx="0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0035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Taper weights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9883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Density weights</a:t>
            </a:r>
          </a:p>
        </p:txBody>
      </p:sp>
      <p:pic>
        <p:nvPicPr>
          <p:cNvPr id="30" name="Picture 29" descr="Screen Shot 2016-10-06 at 9.24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96" y="5220714"/>
            <a:ext cx="2080667" cy="918381"/>
          </a:xfrm>
          <a:prstGeom prst="rect">
            <a:avLst/>
          </a:prstGeom>
        </p:spPr>
      </p:pic>
      <p:pic>
        <p:nvPicPr>
          <p:cNvPr id="31" name="Picture 30" descr="Screen Shot 2016-10-06 at 9.24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90" y="5455410"/>
            <a:ext cx="713785" cy="439252"/>
          </a:xfrm>
          <a:prstGeom prst="rect">
            <a:avLst/>
          </a:prstGeom>
        </p:spPr>
      </p:pic>
      <p:pic>
        <p:nvPicPr>
          <p:cNvPr id="32" name="Picture 31" descr="Screen Shot 2016-10-06 at 9.23.5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03" y="4452953"/>
            <a:ext cx="3591920" cy="43858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73434" y="4416821"/>
            <a:ext cx="476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Variance of the dirty image: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3434" y="5457187"/>
            <a:ext cx="476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RMS thermal noise: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563816" y="1632873"/>
            <a:ext cx="1737557" cy="59073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02677" y="2158055"/>
            <a:ext cx="3036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SNR weights = 1/</a:t>
            </a:r>
            <a:r>
              <a:rPr lang="en-US" sz="2000" i="1" dirty="0" smtClean="0">
                <a:latin typeface="Helvetica Light"/>
                <a:cs typeface="Helvetica Light"/>
              </a:rPr>
              <a:t>σ</a:t>
            </a:r>
            <a:r>
              <a:rPr lang="en-US" sz="2000" i="1" baseline="-25000" dirty="0" smtClean="0">
                <a:latin typeface="Helvetica Light"/>
                <a:cs typeface="Helvetica Light"/>
              </a:rPr>
              <a:t>k</a:t>
            </a:r>
            <a:r>
              <a:rPr lang="en-US" sz="2000" baseline="30000" dirty="0" smtClean="0">
                <a:latin typeface="Helvetica Light"/>
                <a:cs typeface="Helvetica Light"/>
              </a:rPr>
              <a:t>2</a:t>
            </a:r>
            <a:endParaRPr lang="en-US" sz="2000" dirty="0" smtClean="0">
              <a:latin typeface="Helvetica Light"/>
              <a:cs typeface="Helvetica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Definitions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299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D045-52F8-0046-BB2F-9D090C844CA2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19568"/>
            <a:ext cx="84530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Minimize </a:t>
            </a:r>
            <a:r>
              <a:rPr lang="en-US" sz="2600" dirty="0" smtClean="0">
                <a:latin typeface="Minion Pro"/>
                <a:cs typeface="Minion Pro"/>
              </a:rPr>
              <a:t>(Δ</a:t>
            </a:r>
            <a:r>
              <a:rPr lang="en-US" sz="2600" i="1" dirty="0" smtClean="0">
                <a:latin typeface="Minion Pro"/>
                <a:cs typeface="Minion Pro"/>
              </a:rPr>
              <a:t>I</a:t>
            </a:r>
            <a:r>
              <a:rPr lang="en-US" sz="2600" i="1" baseline="30000" dirty="0">
                <a:latin typeface="Minion Pro"/>
                <a:cs typeface="Minion Pro"/>
              </a:rPr>
              <a:t>D</a:t>
            </a:r>
            <a:r>
              <a:rPr lang="en-US" sz="2600" dirty="0" smtClean="0">
                <a:latin typeface="Minion Pro"/>
                <a:cs typeface="Minion Pro"/>
              </a:rPr>
              <a:t>)</a:t>
            </a:r>
            <a:r>
              <a:rPr lang="en-US" sz="2600" baseline="30000" dirty="0" smtClean="0">
                <a:latin typeface="Minion Pro"/>
                <a:cs typeface="Minion Pro"/>
              </a:rPr>
              <a:t>2</a:t>
            </a:r>
            <a:r>
              <a:rPr lang="en-US" sz="2600" dirty="0" smtClean="0">
                <a:latin typeface="Helvetica Light"/>
                <a:cs typeface="Helvetica Light"/>
              </a:rPr>
              <a:t>  using </a:t>
            </a:r>
            <a:r>
              <a:rPr lang="en-US" sz="2600" dirty="0" err="1" smtClean="0">
                <a:latin typeface="Helvetica Light"/>
                <a:cs typeface="Helvetica Light"/>
              </a:rPr>
              <a:t>Lagrangian</a:t>
            </a:r>
            <a:r>
              <a:rPr lang="en-US" sz="2600" dirty="0" smtClean="0">
                <a:latin typeface="Helvetica Light"/>
                <a:cs typeface="Helvetica Light"/>
              </a:rPr>
              <a:t> multiplier:</a:t>
            </a:r>
          </a:p>
        </p:txBody>
      </p:sp>
      <p:pic>
        <p:nvPicPr>
          <p:cNvPr id="17" name="Picture 16" descr="Screen Shot 2016-10-11 at 8.1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27" y="2064072"/>
            <a:ext cx="6289522" cy="11631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Natural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736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0C19-54B5-C64A-AD54-2416DBBD2379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57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19568"/>
            <a:ext cx="84530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Minimize </a:t>
            </a:r>
            <a:r>
              <a:rPr lang="en-US" sz="2600" dirty="0" smtClean="0">
                <a:latin typeface="Minion Pro"/>
                <a:cs typeface="Minion Pro"/>
              </a:rPr>
              <a:t>(Δ</a:t>
            </a:r>
            <a:r>
              <a:rPr lang="en-US" sz="2600" i="1" dirty="0" smtClean="0">
                <a:latin typeface="Minion Pro"/>
                <a:cs typeface="Minion Pro"/>
              </a:rPr>
              <a:t>I</a:t>
            </a:r>
            <a:r>
              <a:rPr lang="en-US" sz="2600" i="1" baseline="30000" dirty="0">
                <a:latin typeface="Minion Pro"/>
                <a:cs typeface="Minion Pro"/>
              </a:rPr>
              <a:t>D</a:t>
            </a:r>
            <a:r>
              <a:rPr lang="en-US" sz="2600" dirty="0" smtClean="0">
                <a:latin typeface="Minion Pro"/>
                <a:cs typeface="Minion Pro"/>
              </a:rPr>
              <a:t>)</a:t>
            </a:r>
            <a:r>
              <a:rPr lang="en-US" sz="2600" baseline="30000" dirty="0" smtClean="0">
                <a:latin typeface="Minion Pro"/>
                <a:cs typeface="Minion Pro"/>
              </a:rPr>
              <a:t>2</a:t>
            </a:r>
            <a:r>
              <a:rPr lang="en-US" sz="2600" dirty="0" smtClean="0">
                <a:latin typeface="Helvetica Light"/>
                <a:cs typeface="Helvetica Light"/>
              </a:rPr>
              <a:t>  using </a:t>
            </a:r>
            <a:r>
              <a:rPr lang="en-US" sz="2600" dirty="0" err="1" smtClean="0">
                <a:latin typeface="Helvetica Light"/>
                <a:cs typeface="Helvetica Light"/>
              </a:rPr>
              <a:t>Lagrangian</a:t>
            </a:r>
            <a:r>
              <a:rPr lang="en-US" sz="2600" dirty="0" smtClean="0">
                <a:latin typeface="Helvetica Light"/>
                <a:cs typeface="Helvetica Light"/>
              </a:rPr>
              <a:t> multiplier:</a:t>
            </a:r>
          </a:p>
        </p:txBody>
      </p:sp>
      <p:pic>
        <p:nvPicPr>
          <p:cNvPr id="15" name="Picture 14" descr="Screen Shot 2016-10-06 at 9.29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63" y="3600176"/>
            <a:ext cx="2713789" cy="5597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4573308"/>
            <a:ext cx="8453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Thermal noise is lowest if </a:t>
            </a:r>
            <a:r>
              <a:rPr lang="en-US" sz="2600" i="1" dirty="0" err="1" smtClean="0">
                <a:latin typeface="Minion Pro"/>
                <a:cs typeface="Minion Pro"/>
              </a:rPr>
              <a:t>T</a:t>
            </a:r>
            <a:r>
              <a:rPr lang="en-US" sz="26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600" dirty="0" smtClean="0">
                <a:latin typeface="Helvetica Light"/>
                <a:cs typeface="Helvetica Light"/>
              </a:rPr>
              <a:t> and </a:t>
            </a:r>
            <a:r>
              <a:rPr lang="en-US" sz="2600" i="1" dirty="0" err="1" smtClean="0">
                <a:latin typeface="Minion Pro"/>
                <a:cs typeface="Minion Pro"/>
              </a:rPr>
              <a:t>D</a:t>
            </a:r>
            <a:r>
              <a:rPr lang="en-US" sz="26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600" dirty="0">
                <a:latin typeface="Helvetica Light"/>
                <a:cs typeface="Helvetica Light"/>
              </a:rPr>
              <a:t> =</a:t>
            </a:r>
            <a:r>
              <a:rPr lang="en-US" sz="2600" dirty="0" smtClean="0">
                <a:latin typeface="Helvetica Light"/>
                <a:cs typeface="Helvetica Light"/>
              </a:rPr>
              <a:t> 1, as </a:t>
            </a:r>
            <a:r>
              <a:rPr lang="en-US" sz="2600" i="1" dirty="0" err="1" smtClean="0">
                <a:latin typeface="Minion Pro"/>
                <a:cs typeface="Minion Pro"/>
              </a:rPr>
              <a:t>w</a:t>
            </a:r>
            <a:r>
              <a:rPr lang="en-US" sz="26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600" dirty="0" smtClean="0">
                <a:latin typeface="Minion Pro"/>
                <a:cs typeface="Minion Pro"/>
              </a:rPr>
              <a:t> =</a:t>
            </a:r>
            <a:r>
              <a:rPr lang="en-US" sz="2800" dirty="0" smtClean="0">
                <a:latin typeface="Minion Pro"/>
                <a:cs typeface="Minion Pro"/>
              </a:rPr>
              <a:t> </a:t>
            </a:r>
            <a:r>
              <a:rPr lang="en-US" sz="2800" dirty="0">
                <a:latin typeface="Minion Pro"/>
                <a:cs typeface="Minion Pro"/>
              </a:rPr>
              <a:t>1/</a:t>
            </a:r>
            <a:r>
              <a:rPr lang="en-US" sz="2800" i="1" dirty="0">
                <a:latin typeface="Minion Pro"/>
                <a:cs typeface="Minion Pro"/>
              </a:rPr>
              <a:t>σ</a:t>
            </a:r>
            <a:r>
              <a:rPr lang="en-US" sz="2800" i="1" baseline="-25000" dirty="0">
                <a:latin typeface="Minion Pro"/>
                <a:cs typeface="Minion Pro"/>
              </a:rPr>
              <a:t>k</a:t>
            </a:r>
            <a:r>
              <a:rPr lang="en-US" sz="2800" baseline="30000" dirty="0">
                <a:latin typeface="Minion Pro"/>
                <a:cs typeface="Minion Pro"/>
              </a:rPr>
              <a:t>2</a:t>
            </a:r>
            <a:r>
              <a:rPr lang="en-US" sz="2600" dirty="0" smtClean="0"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17" name="Picture 16" descr="Screen Shot 2016-10-11 at 8.15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27" y="2064072"/>
            <a:ext cx="6289522" cy="11631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Natural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702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5818-5F4C-534C-8CE6-CAB44D57207C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58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19568"/>
            <a:ext cx="84530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Minimize </a:t>
            </a:r>
            <a:r>
              <a:rPr lang="en-US" sz="2600" dirty="0" err="1" smtClean="0">
                <a:latin typeface="Helvetica Light"/>
                <a:cs typeface="Helvetica Light"/>
              </a:rPr>
              <a:t>sidelobes</a:t>
            </a:r>
            <a:r>
              <a:rPr lang="en-US" sz="2600" dirty="0" smtClean="0">
                <a:latin typeface="Helvetica Light"/>
                <a:cs typeface="Helvetica Light"/>
              </a:rPr>
              <a:t> by minimizing beam power </a:t>
            </a:r>
            <a:r>
              <a:rPr lang="en-US" sz="2600" dirty="0" smtClean="0">
                <a:latin typeface="Minion Pro"/>
                <a:cs typeface="Minion Pro"/>
              </a:rPr>
              <a:t>||B||</a:t>
            </a:r>
            <a:r>
              <a:rPr lang="en-US" sz="2600" baseline="30000" dirty="0" smtClean="0">
                <a:latin typeface="Minion Pro"/>
                <a:cs typeface="Minion Pro"/>
              </a:rPr>
              <a:t>2</a:t>
            </a:r>
            <a:r>
              <a:rPr lang="en-US" sz="2600" dirty="0" smtClean="0">
                <a:latin typeface="Helvetica Light"/>
                <a:cs typeface="Helvetica Light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Uniform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Screen Shot 2017-09-19 at 10.48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8" y="1909943"/>
            <a:ext cx="6776555" cy="10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0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B471-3E50-B54A-BC45-D75F27694E75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59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19568"/>
            <a:ext cx="84530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Minimize </a:t>
            </a:r>
            <a:r>
              <a:rPr lang="en-US" sz="2600" dirty="0" err="1" smtClean="0">
                <a:latin typeface="Helvetica Light"/>
                <a:cs typeface="Helvetica Light"/>
              </a:rPr>
              <a:t>sidelobes</a:t>
            </a:r>
            <a:r>
              <a:rPr lang="en-US" sz="2600" dirty="0" smtClean="0">
                <a:latin typeface="Helvetica Light"/>
                <a:cs typeface="Helvetica Light"/>
              </a:rPr>
              <a:t> by minimizing beam power </a:t>
            </a:r>
            <a:r>
              <a:rPr lang="en-US" sz="2600" dirty="0" smtClean="0">
                <a:latin typeface="Minion Pro"/>
                <a:cs typeface="Minion Pro"/>
              </a:rPr>
              <a:t>||B||</a:t>
            </a:r>
            <a:r>
              <a:rPr lang="en-US" sz="2600" baseline="30000" dirty="0" smtClean="0">
                <a:latin typeface="Minion Pro"/>
                <a:cs typeface="Minion Pro"/>
              </a:rPr>
              <a:t>2</a:t>
            </a:r>
            <a:r>
              <a:rPr lang="en-US" sz="2600" dirty="0" smtClean="0">
                <a:latin typeface="Helvetica Light"/>
                <a:cs typeface="Helvetica Light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Uniform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Screen Shot 2017-09-19 at 10.4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08" y="3291783"/>
            <a:ext cx="6938721" cy="829718"/>
          </a:xfrm>
          <a:prstGeom prst="rect">
            <a:avLst/>
          </a:prstGeom>
        </p:spPr>
      </p:pic>
      <p:pic>
        <p:nvPicPr>
          <p:cNvPr id="7" name="Picture 6" descr="Screen Shot 2017-09-19 at 10.48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8" y="1909943"/>
            <a:ext cx="6776555" cy="10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5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C2ED-BDAE-244E-8964-D66124F2B887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6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150" r="9244" b="9187"/>
          <a:stretch/>
        </p:blipFill>
        <p:spPr>
          <a:xfrm>
            <a:off x="5778072" y="1338408"/>
            <a:ext cx="2304229" cy="2242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6063" y="3538430"/>
            <a:ext cx="160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Andrews + (2016)</a:t>
            </a:r>
          </a:p>
        </p:txBody>
      </p:sp>
    </p:spTree>
    <p:extLst>
      <p:ext uri="{BB962C8B-B14F-4D97-AF65-F5344CB8AC3E}">
        <p14:creationId xmlns:p14="http://schemas.microsoft.com/office/powerpoint/2010/main" val="42951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A45D-D1F3-3848-AB00-B88F53B5E4BC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60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19568"/>
            <a:ext cx="84530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Minimize </a:t>
            </a:r>
            <a:r>
              <a:rPr lang="en-US" sz="2600" dirty="0" err="1" smtClean="0">
                <a:latin typeface="Helvetica Light"/>
                <a:cs typeface="Helvetica Light"/>
              </a:rPr>
              <a:t>sidelobes</a:t>
            </a:r>
            <a:r>
              <a:rPr lang="en-US" sz="2600" dirty="0" smtClean="0">
                <a:latin typeface="Helvetica Light"/>
                <a:cs typeface="Helvetica Light"/>
              </a:rPr>
              <a:t> by minimizing beam power </a:t>
            </a:r>
            <a:r>
              <a:rPr lang="en-US" sz="2600" dirty="0" smtClean="0">
                <a:latin typeface="Minion Pro"/>
                <a:cs typeface="Minion Pro"/>
              </a:rPr>
              <a:t>||B||</a:t>
            </a:r>
            <a:r>
              <a:rPr lang="en-US" sz="2600" baseline="30000" dirty="0" smtClean="0">
                <a:latin typeface="Minion Pro"/>
                <a:cs typeface="Minion Pro"/>
              </a:rPr>
              <a:t>2</a:t>
            </a:r>
            <a:r>
              <a:rPr lang="en-US" sz="2600" dirty="0" smtClean="0">
                <a:latin typeface="Helvetica Light"/>
                <a:cs typeface="Helvetica Light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Uniform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Screen Shot 2017-09-19 at 10.48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8" y="4390579"/>
            <a:ext cx="5453456" cy="1265139"/>
          </a:xfrm>
          <a:prstGeom prst="rect">
            <a:avLst/>
          </a:prstGeom>
        </p:spPr>
      </p:pic>
      <p:pic>
        <p:nvPicPr>
          <p:cNvPr id="3" name="Picture 2" descr="Screen Shot 2017-09-19 at 10.48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08" y="3291783"/>
            <a:ext cx="6938721" cy="829718"/>
          </a:xfrm>
          <a:prstGeom prst="rect">
            <a:avLst/>
          </a:prstGeom>
        </p:spPr>
      </p:pic>
      <p:pic>
        <p:nvPicPr>
          <p:cNvPr id="7" name="Picture 6" descr="Screen Shot 2017-09-19 at 10.48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8" y="1909943"/>
            <a:ext cx="6776555" cy="10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4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2ACD-FB83-9A40-B465-086E48371B80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0360" y="1223857"/>
            <a:ext cx="8566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Find a smooth knob between natural and uniform weighting through minimization</a:t>
            </a:r>
          </a:p>
        </p:txBody>
      </p:sp>
      <p:pic>
        <p:nvPicPr>
          <p:cNvPr id="7" name="Picture 6" descr="Screen Shot 2016-10-06 at 10.1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17" y="3355816"/>
            <a:ext cx="5403267" cy="1135105"/>
          </a:xfrm>
          <a:prstGeom prst="rect">
            <a:avLst/>
          </a:prstGeom>
        </p:spPr>
      </p:pic>
      <p:pic>
        <p:nvPicPr>
          <p:cNvPr id="9" name="Picture 8" descr="Screen Shot 2016-10-06 at 10.17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565" y="2395675"/>
            <a:ext cx="2585635" cy="551891"/>
          </a:xfrm>
          <a:prstGeom prst="rect">
            <a:avLst/>
          </a:prstGeom>
        </p:spPr>
      </p:pic>
      <p:pic>
        <p:nvPicPr>
          <p:cNvPr id="10" name="Picture 9" descr="Screen Shot 2016-10-06 at 10.42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65" y="4827794"/>
            <a:ext cx="3180593" cy="1131016"/>
          </a:xfrm>
          <a:prstGeom prst="rect">
            <a:avLst/>
          </a:prstGeom>
        </p:spPr>
      </p:pic>
      <p:pic>
        <p:nvPicPr>
          <p:cNvPr id="11" name="Picture 10" descr="Screen Shot 2016-10-06 at 10.42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7" y="3476128"/>
            <a:ext cx="2155320" cy="7575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Robust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191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9B45-53BC-EC45-B6B4-1C95C1962A5A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" y="1223857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Natural weighting is only ideal for a point source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‘Natural’ weighting for a resolved source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424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7748-A6DE-C848-B778-F1ED894BD4B3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" y="1223857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Natural weighting is only ideal for a point source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000" y="1904391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Maximize SNR for an arbitrary source: </a:t>
            </a:r>
            <a:r>
              <a:rPr lang="en-US" sz="2800" i="1" dirty="0" smtClean="0">
                <a:latin typeface="Minion Pro"/>
                <a:cs typeface="Minion Pro"/>
              </a:rPr>
              <a:t>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‘Natural’ weighting for a resolved source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17" name="Picture 16" descr="Screen Shot 2016-10-11 at 8.17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6" y="2555105"/>
            <a:ext cx="3530019" cy="9025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49792" y="2620021"/>
            <a:ext cx="103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SNR:</a:t>
            </a:r>
            <a:endParaRPr lang="en-US" sz="2800" i="1" dirty="0" smtClean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79014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EEE1-36DD-384E-B1F2-6A7177A24FE5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" y="1223857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Natural weighting is only ideal for a point source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839" y="3506012"/>
            <a:ext cx="8011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 </a:t>
            </a:r>
            <a:r>
              <a:rPr lang="en-US" sz="2800" i="1" dirty="0" err="1">
                <a:latin typeface="Minion Pro"/>
                <a:cs typeface="Minion Pro"/>
              </a:rPr>
              <a:t>T</a:t>
            </a:r>
            <a:r>
              <a:rPr lang="en-US" sz="2800" i="1" baseline="-25000" dirty="0" err="1">
                <a:latin typeface="Minion Pro"/>
                <a:cs typeface="Minion Pro"/>
              </a:rPr>
              <a:t>k</a:t>
            </a:r>
            <a:r>
              <a:rPr lang="en-US" sz="2800" i="1" dirty="0" err="1">
                <a:latin typeface="Minion Pro"/>
                <a:cs typeface="Minion Pro"/>
              </a:rPr>
              <a:t>D</a:t>
            </a:r>
            <a:r>
              <a:rPr lang="en-US" sz="2800" i="1" baseline="-25000" dirty="0" err="1">
                <a:latin typeface="Minion Pro"/>
                <a:cs typeface="Minion Pro"/>
              </a:rPr>
              <a:t>k</a:t>
            </a:r>
            <a:r>
              <a:rPr lang="en-US" sz="2800" i="1" dirty="0" err="1">
                <a:latin typeface="Minion Pro"/>
                <a:cs typeface="Minion Pro"/>
              </a:rPr>
              <a:t>w</a:t>
            </a:r>
            <a:r>
              <a:rPr lang="en-US" sz="2800" i="1" baseline="-25000" dirty="0" err="1">
                <a:latin typeface="Minion Pro"/>
                <a:cs typeface="Minion Pro"/>
              </a:rPr>
              <a:t>k</a:t>
            </a:r>
            <a:r>
              <a:rPr lang="en-US" sz="2800" dirty="0">
                <a:latin typeface="Minion Pro"/>
                <a:cs typeface="Minion Pro"/>
              </a:rPr>
              <a:t>        1</a:t>
            </a:r>
            <a:r>
              <a:rPr lang="en-US" sz="2800" dirty="0" smtClean="0">
                <a:latin typeface="Minion Pro"/>
                <a:cs typeface="Minion Pro"/>
              </a:rPr>
              <a:t>/</a:t>
            </a:r>
            <a:r>
              <a:rPr lang="en-US" sz="2800" i="1" dirty="0">
                <a:latin typeface="Minion Pro"/>
                <a:cs typeface="Minion Pro"/>
              </a:rPr>
              <a:t>σ</a:t>
            </a:r>
            <a:r>
              <a:rPr lang="en-US" sz="2800" i="1" baseline="-25000" dirty="0">
                <a:latin typeface="Minion Pro"/>
                <a:cs typeface="Minion Pro"/>
              </a:rPr>
              <a:t>k</a:t>
            </a:r>
            <a:r>
              <a:rPr lang="en-US" sz="2800" baseline="30000" dirty="0">
                <a:latin typeface="Minion Pro"/>
                <a:cs typeface="Minion Pro"/>
              </a:rPr>
              <a:t>2</a:t>
            </a:r>
            <a:r>
              <a:rPr lang="en-US" sz="2400" dirty="0" smtClean="0">
                <a:latin typeface="Helvetica Light"/>
                <a:cs typeface="Helvetica Light"/>
              </a:rPr>
              <a:t>    becomes:   </a:t>
            </a:r>
            <a:r>
              <a:rPr lang="en-US" sz="2800" i="1" dirty="0" err="1" smtClean="0">
                <a:latin typeface="Minion Pro"/>
                <a:cs typeface="Minion Pro"/>
              </a:rPr>
              <a:t>T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i="1" dirty="0" err="1" smtClean="0">
                <a:latin typeface="Minion Pro"/>
                <a:cs typeface="Minion Pro"/>
              </a:rPr>
              <a:t>D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i="1" dirty="0" err="1" smtClean="0">
                <a:latin typeface="Minion Pro"/>
                <a:cs typeface="Minion Pro"/>
              </a:rPr>
              <a:t>w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dirty="0" smtClean="0">
                <a:latin typeface="Minion Pro"/>
                <a:cs typeface="Minion Pro"/>
              </a:rPr>
              <a:t>        Re(</a:t>
            </a:r>
            <a:r>
              <a:rPr lang="en-US" sz="2800" i="1" dirty="0" err="1" smtClean="0">
                <a:latin typeface="Minion Pro"/>
                <a:cs typeface="Minion Pro"/>
              </a:rPr>
              <a:t>V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dirty="0" smtClean="0">
                <a:latin typeface="Minion Pro"/>
                <a:cs typeface="Minion Pro"/>
              </a:rPr>
              <a:t>)/</a:t>
            </a:r>
            <a:r>
              <a:rPr lang="en-US" sz="2800" i="1" dirty="0" smtClean="0">
                <a:latin typeface="Minion Pro"/>
                <a:cs typeface="Minion Pro"/>
              </a:rPr>
              <a:t>σ</a:t>
            </a:r>
            <a:r>
              <a:rPr lang="en-US" sz="2800" i="1" baseline="-25000" dirty="0" smtClean="0">
                <a:latin typeface="Minion Pro"/>
                <a:cs typeface="Minion Pro"/>
              </a:rPr>
              <a:t>k</a:t>
            </a:r>
            <a:r>
              <a:rPr lang="en-US" sz="2800" baseline="30000" dirty="0" smtClean="0">
                <a:latin typeface="Minion Pro"/>
                <a:cs typeface="Minion Pro"/>
              </a:rPr>
              <a:t>2</a:t>
            </a:r>
            <a:r>
              <a:rPr lang="en-US" sz="2800" dirty="0" smtClean="0">
                <a:latin typeface="Minion Pro"/>
                <a:cs typeface="Minion Pro"/>
              </a:rPr>
              <a:t> </a:t>
            </a:r>
            <a:endParaRPr lang="en-US" sz="2800" dirty="0">
              <a:latin typeface="Minion Pro"/>
              <a:cs typeface="Minion Pro"/>
            </a:endParaRPr>
          </a:p>
        </p:txBody>
      </p:sp>
      <p:pic>
        <p:nvPicPr>
          <p:cNvPr id="12" name="Picture 11" descr="Screen Shot 2016-10-06 at 9.2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21675" r="32050" b="29822"/>
          <a:stretch/>
        </p:blipFill>
        <p:spPr>
          <a:xfrm>
            <a:off x="6399533" y="3675185"/>
            <a:ext cx="387685" cy="2478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4000" y="1904391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Maximize SNR for an arbitrary source: </a:t>
            </a:r>
            <a:r>
              <a:rPr lang="en-US" sz="2800" i="1" dirty="0" smtClean="0">
                <a:latin typeface="Minion Pro"/>
                <a:cs typeface="Minion Pro"/>
              </a:rPr>
              <a:t>V</a:t>
            </a:r>
          </a:p>
        </p:txBody>
      </p:sp>
      <p:pic>
        <p:nvPicPr>
          <p:cNvPr id="15" name="Picture 14" descr="Screen Shot 2016-10-06 at 9.2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21675" r="32050" b="29822"/>
          <a:stretch/>
        </p:blipFill>
        <p:spPr>
          <a:xfrm>
            <a:off x="2101205" y="3675185"/>
            <a:ext cx="387685" cy="2478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‘Natural’ weighting for a resolved source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17" name="Picture 16" descr="Screen Shot 2016-10-11 at 8.17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6" y="2555105"/>
            <a:ext cx="3530019" cy="9025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49792" y="2620021"/>
            <a:ext cx="103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SNR:</a:t>
            </a:r>
            <a:endParaRPr lang="en-US" sz="2800" i="1" dirty="0" smtClean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95814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5E1F-410B-2F41-B9C0-A222B08B862A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" y="1223857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Natural weighting is only ideal for a point source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839" y="3506012"/>
            <a:ext cx="8011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 </a:t>
            </a:r>
            <a:r>
              <a:rPr lang="en-US" sz="2800" i="1" dirty="0" err="1">
                <a:latin typeface="Minion Pro"/>
                <a:cs typeface="Minion Pro"/>
              </a:rPr>
              <a:t>T</a:t>
            </a:r>
            <a:r>
              <a:rPr lang="en-US" sz="2800" i="1" baseline="-25000" dirty="0" err="1">
                <a:latin typeface="Minion Pro"/>
                <a:cs typeface="Minion Pro"/>
              </a:rPr>
              <a:t>k</a:t>
            </a:r>
            <a:r>
              <a:rPr lang="en-US" sz="2800" i="1" dirty="0" err="1">
                <a:latin typeface="Minion Pro"/>
                <a:cs typeface="Minion Pro"/>
              </a:rPr>
              <a:t>D</a:t>
            </a:r>
            <a:r>
              <a:rPr lang="en-US" sz="2800" i="1" baseline="-25000" dirty="0" err="1">
                <a:latin typeface="Minion Pro"/>
                <a:cs typeface="Minion Pro"/>
              </a:rPr>
              <a:t>k</a:t>
            </a:r>
            <a:r>
              <a:rPr lang="en-US" sz="2800" i="1" dirty="0" err="1">
                <a:latin typeface="Minion Pro"/>
                <a:cs typeface="Minion Pro"/>
              </a:rPr>
              <a:t>w</a:t>
            </a:r>
            <a:r>
              <a:rPr lang="en-US" sz="2800" i="1" baseline="-25000" dirty="0" err="1">
                <a:latin typeface="Minion Pro"/>
                <a:cs typeface="Minion Pro"/>
              </a:rPr>
              <a:t>k</a:t>
            </a:r>
            <a:r>
              <a:rPr lang="en-US" sz="2800" dirty="0">
                <a:latin typeface="Minion Pro"/>
                <a:cs typeface="Minion Pro"/>
              </a:rPr>
              <a:t>        1</a:t>
            </a:r>
            <a:r>
              <a:rPr lang="en-US" sz="2800" dirty="0" smtClean="0">
                <a:latin typeface="Minion Pro"/>
                <a:cs typeface="Minion Pro"/>
              </a:rPr>
              <a:t>/</a:t>
            </a:r>
            <a:r>
              <a:rPr lang="en-US" sz="2800" i="1" dirty="0">
                <a:latin typeface="Minion Pro"/>
                <a:cs typeface="Minion Pro"/>
              </a:rPr>
              <a:t>σ</a:t>
            </a:r>
            <a:r>
              <a:rPr lang="en-US" sz="2800" i="1" baseline="-25000" dirty="0">
                <a:latin typeface="Minion Pro"/>
                <a:cs typeface="Minion Pro"/>
              </a:rPr>
              <a:t>k</a:t>
            </a:r>
            <a:r>
              <a:rPr lang="en-US" sz="2800" baseline="30000" dirty="0">
                <a:latin typeface="Minion Pro"/>
                <a:cs typeface="Minion Pro"/>
              </a:rPr>
              <a:t>2</a:t>
            </a:r>
            <a:r>
              <a:rPr lang="en-US" sz="2400" dirty="0" smtClean="0">
                <a:latin typeface="Helvetica Light"/>
                <a:cs typeface="Helvetica Light"/>
              </a:rPr>
              <a:t>    becomes:   </a:t>
            </a:r>
            <a:r>
              <a:rPr lang="en-US" sz="2800" i="1" dirty="0" err="1" smtClean="0">
                <a:latin typeface="Minion Pro"/>
                <a:cs typeface="Minion Pro"/>
              </a:rPr>
              <a:t>T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i="1" dirty="0" err="1" smtClean="0">
                <a:latin typeface="Minion Pro"/>
                <a:cs typeface="Minion Pro"/>
              </a:rPr>
              <a:t>D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i="1" dirty="0" err="1" smtClean="0">
                <a:latin typeface="Minion Pro"/>
                <a:cs typeface="Minion Pro"/>
              </a:rPr>
              <a:t>w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dirty="0" smtClean="0">
                <a:latin typeface="Minion Pro"/>
                <a:cs typeface="Minion Pro"/>
              </a:rPr>
              <a:t>        Re(</a:t>
            </a:r>
            <a:r>
              <a:rPr lang="en-US" sz="2800" i="1" dirty="0" err="1" smtClean="0">
                <a:latin typeface="Minion Pro"/>
                <a:cs typeface="Minion Pro"/>
              </a:rPr>
              <a:t>V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dirty="0" smtClean="0">
                <a:latin typeface="Minion Pro"/>
                <a:cs typeface="Minion Pro"/>
              </a:rPr>
              <a:t>)/</a:t>
            </a:r>
            <a:r>
              <a:rPr lang="en-US" sz="2800" i="1" dirty="0" smtClean="0">
                <a:latin typeface="Minion Pro"/>
                <a:cs typeface="Minion Pro"/>
              </a:rPr>
              <a:t>σ</a:t>
            </a:r>
            <a:r>
              <a:rPr lang="en-US" sz="2800" i="1" baseline="-25000" dirty="0" smtClean="0">
                <a:latin typeface="Minion Pro"/>
                <a:cs typeface="Minion Pro"/>
              </a:rPr>
              <a:t>k</a:t>
            </a:r>
            <a:r>
              <a:rPr lang="en-US" sz="2800" baseline="30000" dirty="0" smtClean="0">
                <a:latin typeface="Minion Pro"/>
                <a:cs typeface="Minion Pro"/>
              </a:rPr>
              <a:t>2</a:t>
            </a:r>
            <a:r>
              <a:rPr lang="en-US" sz="2800" dirty="0" smtClean="0">
                <a:latin typeface="Minion Pro"/>
                <a:cs typeface="Minion Pro"/>
              </a:rPr>
              <a:t> </a:t>
            </a:r>
            <a:endParaRPr lang="en-US" sz="2800" dirty="0">
              <a:latin typeface="Minion Pro"/>
              <a:cs typeface="Minion Pro"/>
            </a:endParaRPr>
          </a:p>
        </p:txBody>
      </p:sp>
      <p:pic>
        <p:nvPicPr>
          <p:cNvPr id="12" name="Picture 11" descr="Screen Shot 2016-10-06 at 9.2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21675" r="32050" b="29822"/>
          <a:stretch/>
        </p:blipFill>
        <p:spPr>
          <a:xfrm>
            <a:off x="6399533" y="3675185"/>
            <a:ext cx="387685" cy="2478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4000" y="4274787"/>
            <a:ext cx="87028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 Light"/>
                <a:cs typeface="Helvetica Light"/>
              </a:rPr>
              <a:t>Gaussian tapering increases SNR of resolved sources </a:t>
            </a:r>
            <a:r>
              <a:rPr lang="en-US" sz="2600" i="1" dirty="0" smtClean="0">
                <a:latin typeface="Helvetica Light"/>
                <a:cs typeface="Helvetica Light"/>
              </a:rPr>
              <a:t>because the taper approximates a matched filter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000" y="1904391"/>
            <a:ext cx="8702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Maximize SNR for an arbitrary source: </a:t>
            </a:r>
            <a:r>
              <a:rPr lang="en-US" sz="2800" i="1" dirty="0" smtClean="0">
                <a:latin typeface="Minion Pro"/>
                <a:cs typeface="Minion Pro"/>
              </a:rPr>
              <a:t>V</a:t>
            </a:r>
          </a:p>
        </p:txBody>
      </p:sp>
      <p:pic>
        <p:nvPicPr>
          <p:cNvPr id="15" name="Picture 14" descr="Screen Shot 2016-10-06 at 9.2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21675" r="32050" b="29822"/>
          <a:stretch/>
        </p:blipFill>
        <p:spPr>
          <a:xfrm>
            <a:off x="2101205" y="3675185"/>
            <a:ext cx="387685" cy="2478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16647" y="5230624"/>
            <a:ext cx="3115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latin typeface="Minion Pro"/>
                <a:cs typeface="Minion Pro"/>
              </a:rPr>
              <a:t>T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i="1" dirty="0" err="1" smtClean="0">
                <a:latin typeface="Minion Pro"/>
                <a:cs typeface="Minion Pro"/>
              </a:rPr>
              <a:t>D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i="1" dirty="0" err="1" smtClean="0">
                <a:latin typeface="Minion Pro"/>
                <a:cs typeface="Minion Pro"/>
              </a:rPr>
              <a:t>w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dirty="0" smtClean="0">
                <a:latin typeface="Minion Pro"/>
                <a:cs typeface="Minion Pro"/>
              </a:rPr>
              <a:t>        </a:t>
            </a:r>
            <a:r>
              <a:rPr lang="en-US" sz="2800" dirty="0">
                <a:latin typeface="Minion Pro"/>
                <a:cs typeface="Minion Pro"/>
              </a:rPr>
              <a:t>|</a:t>
            </a:r>
            <a:r>
              <a:rPr lang="en-US" sz="2800" i="1" dirty="0" err="1" smtClean="0">
                <a:latin typeface="Minion Pro"/>
                <a:cs typeface="Minion Pro"/>
              </a:rPr>
              <a:t>V</a:t>
            </a:r>
            <a:r>
              <a:rPr lang="en-US" sz="2800" i="1" baseline="-25000" dirty="0" err="1" smtClean="0">
                <a:latin typeface="Minion Pro"/>
                <a:cs typeface="Minion Pro"/>
              </a:rPr>
              <a:t>k</a:t>
            </a:r>
            <a:r>
              <a:rPr lang="en-US" sz="2800" dirty="0">
                <a:latin typeface="Minion Pro"/>
                <a:cs typeface="Minion Pro"/>
              </a:rPr>
              <a:t>|</a:t>
            </a:r>
            <a:r>
              <a:rPr lang="en-US" sz="2800" dirty="0" smtClean="0">
                <a:latin typeface="Minion Pro"/>
                <a:cs typeface="Minion Pro"/>
              </a:rPr>
              <a:t>/</a:t>
            </a:r>
            <a:r>
              <a:rPr lang="en-US" sz="2800" i="1" dirty="0" smtClean="0">
                <a:latin typeface="Minion Pro"/>
                <a:cs typeface="Minion Pro"/>
              </a:rPr>
              <a:t>σ</a:t>
            </a:r>
            <a:r>
              <a:rPr lang="en-US" sz="2800" i="1" baseline="-25000" dirty="0" smtClean="0">
                <a:latin typeface="Minion Pro"/>
                <a:cs typeface="Minion Pro"/>
              </a:rPr>
              <a:t>k</a:t>
            </a:r>
            <a:r>
              <a:rPr lang="en-US" sz="2800" baseline="30000" dirty="0" smtClean="0">
                <a:latin typeface="Minion Pro"/>
                <a:cs typeface="Minion Pro"/>
              </a:rPr>
              <a:t>2</a:t>
            </a:r>
            <a:r>
              <a:rPr lang="en-US" sz="2800" dirty="0" smtClean="0">
                <a:latin typeface="Minion Pro"/>
                <a:cs typeface="Minion Pro"/>
              </a:rPr>
              <a:t> </a:t>
            </a:r>
            <a:endParaRPr lang="en-US" sz="2800" dirty="0">
              <a:latin typeface="Minion Pro"/>
              <a:cs typeface="Minion Pro"/>
            </a:endParaRPr>
          </a:p>
        </p:txBody>
      </p:sp>
      <p:pic>
        <p:nvPicPr>
          <p:cNvPr id="20" name="Picture 19" descr="Screen Shot 2016-10-06 at 9.2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21675" r="32050" b="29822"/>
          <a:stretch/>
        </p:blipFill>
        <p:spPr>
          <a:xfrm>
            <a:off x="4290443" y="5315132"/>
            <a:ext cx="387685" cy="2478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417092" y="6085663"/>
            <a:ext cx="1302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Briggs 1995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‘Natural’ weighting for a resolved source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17" name="Picture 16" descr="Screen Shot 2016-10-11 at 8.17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6" y="2555105"/>
            <a:ext cx="3530019" cy="9025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49792" y="2620021"/>
            <a:ext cx="103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SNR:</a:t>
            </a:r>
            <a:endParaRPr lang="en-US" sz="2800" i="1" dirty="0" smtClean="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77341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D513-0A0C-8142-B4EF-A3F297AADD95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360" y="1308522"/>
            <a:ext cx="85664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Can we find a way to connect matched filter weighting with uniform weighting?</a:t>
            </a:r>
          </a:p>
          <a:p>
            <a:endParaRPr lang="en-US" sz="2000" dirty="0" smtClean="0">
              <a:latin typeface="Helvetica Light"/>
              <a:cs typeface="Helvetica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Generalized Briggs robust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7461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92C62-8E32-B549-B101-FCA5465E26D6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360" y="1308522"/>
            <a:ext cx="85664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Can we find a way to connect matched filter weighting with uniform weighting?</a:t>
            </a:r>
          </a:p>
          <a:p>
            <a:pPr marL="457200" indent="-457200">
              <a:buFont typeface="Arial"/>
              <a:buChar char="•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Minimize: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Helvetica Light"/>
              <a:cs typeface="Helvetica Light"/>
            </a:endParaRPr>
          </a:p>
          <a:p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Generalized Briggs robust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Screen Shot 2017-09-19 at 10.56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00" y="2595014"/>
            <a:ext cx="4569581" cy="11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8B48-DC0C-D144-9CBA-A9BEFB2004BF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360" y="1308522"/>
            <a:ext cx="8566484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Can we find a way to connect matched filter weighting with uniform weighting?</a:t>
            </a:r>
          </a:p>
          <a:p>
            <a:pPr marL="457200" indent="-457200">
              <a:buFont typeface="Arial"/>
              <a:buChar char="•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Minimize: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endParaRPr lang="en-US" sz="2000" dirty="0">
              <a:latin typeface="Helvetica Light"/>
              <a:cs typeface="Helvetica Light"/>
            </a:endParaRPr>
          </a:p>
          <a:p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Find that: </a:t>
            </a:r>
            <a:endParaRPr lang="en-US" sz="2800" i="1" dirty="0">
              <a:latin typeface="Minion Pro"/>
              <a:cs typeface="Minion Pro"/>
            </a:endParaRPr>
          </a:p>
        </p:txBody>
      </p:sp>
      <p:pic>
        <p:nvPicPr>
          <p:cNvPr id="3" name="Picture 2" descr="Screen Shot 2017-09-19 at 9.05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16604"/>
            <a:ext cx="5987852" cy="135991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Generalized Briggs robust weighting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Screen Shot 2017-09-19 at 10.56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00" y="2595014"/>
            <a:ext cx="4569581" cy="11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8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_snr_tradeo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7" y="1556051"/>
            <a:ext cx="8285238" cy="44648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C85FB-2375-6F4F-B694-01748D210A3F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69</a:t>
            </a:fld>
            <a:endParaRPr lang="en-US"/>
          </a:p>
        </p:txBody>
      </p:sp>
      <p:pic>
        <p:nvPicPr>
          <p:cNvPr id="12" name="Picture 11" descr="r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8" t="34744" r="30048" b="46209"/>
          <a:stretch/>
        </p:blipFill>
        <p:spPr>
          <a:xfrm>
            <a:off x="5527524" y="181428"/>
            <a:ext cx="1173238" cy="1173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7744" y="2249711"/>
            <a:ext cx="28919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Helvetica Light"/>
                <a:cs typeface="Helvetica Light"/>
              </a:rPr>
              <a:t>Robust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Helvetica Light"/>
                <a:cs typeface="Helvetica Light"/>
              </a:rPr>
              <a:t>Gaussian taper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Helvetica Light"/>
                <a:cs typeface="Helvetica Light"/>
              </a:rPr>
              <a:t>Generalized robust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762" y="84668"/>
            <a:ext cx="5176762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Test case - ring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50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018F-7177-1D47-874D-80054AD4FD0B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150" r="9244" b="9187"/>
          <a:stretch/>
        </p:blipFill>
        <p:spPr>
          <a:xfrm>
            <a:off x="5778072" y="1338408"/>
            <a:ext cx="2304229" cy="2242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6063" y="3538430"/>
            <a:ext cx="160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Andrews + (2016)</a:t>
            </a:r>
          </a:p>
        </p:txBody>
      </p:sp>
    </p:spTree>
    <p:extLst>
      <p:ext uri="{BB962C8B-B14F-4D97-AF65-F5344CB8AC3E}">
        <p14:creationId xmlns:p14="http://schemas.microsoft.com/office/powerpoint/2010/main" val="104998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11B3-B2AF-EF4E-8AFF-2A6C1F987E30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70</a:t>
            </a:fld>
            <a:endParaRPr lang="en-US"/>
          </a:p>
        </p:txBody>
      </p:sp>
      <p:pic>
        <p:nvPicPr>
          <p:cNvPr id="12" name="Picture 11" descr="r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8" t="34744" r="30048" b="46209"/>
          <a:stretch/>
        </p:blipFill>
        <p:spPr>
          <a:xfrm>
            <a:off x="5527524" y="181428"/>
            <a:ext cx="1173238" cy="117323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50762" y="84668"/>
            <a:ext cx="5176762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Test case - ring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11" name="Picture 10" descr="ring_taper_weigh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4" y="1533370"/>
            <a:ext cx="4243972" cy="2291745"/>
          </a:xfrm>
          <a:prstGeom prst="rect">
            <a:avLst/>
          </a:prstGeom>
        </p:spPr>
      </p:pic>
      <p:pic>
        <p:nvPicPr>
          <p:cNvPr id="14" name="Picture 13" descr="ring_robust_weigh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4" y="1539723"/>
            <a:ext cx="4243972" cy="2291745"/>
          </a:xfrm>
          <a:prstGeom prst="rect">
            <a:avLst/>
          </a:prstGeom>
        </p:spPr>
      </p:pic>
      <p:pic>
        <p:nvPicPr>
          <p:cNvPr id="15" name="Picture 14" descr="ring_snr_weigh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50" y="4016226"/>
            <a:ext cx="4243972" cy="22917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2791" y="1620650"/>
            <a:ext cx="2978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Helvetica Light"/>
                <a:cs typeface="Helvetica Light"/>
              </a:rPr>
              <a:t>Robust weighting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41425" y="1638681"/>
            <a:ext cx="2978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Helvetica Light"/>
                <a:cs typeface="Helvetica Light"/>
              </a:rPr>
              <a:t>Gaussian taper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6190" y="4101353"/>
            <a:ext cx="2539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Helvetica Light"/>
                <a:cs typeface="Helvetica Light"/>
              </a:rPr>
              <a:t>Generalized robust</a:t>
            </a:r>
          </a:p>
        </p:txBody>
      </p:sp>
    </p:spTree>
    <p:extLst>
      <p:ext uri="{BB962C8B-B14F-4D97-AF65-F5344CB8AC3E}">
        <p14:creationId xmlns:p14="http://schemas.microsoft.com/office/powerpoint/2010/main" val="392469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96F1-E57C-564A-BFC7-1254F9B9B1CF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71</a:t>
            </a:fld>
            <a:endParaRPr lang="en-US"/>
          </a:p>
        </p:txBody>
      </p:sp>
      <p:pic>
        <p:nvPicPr>
          <p:cNvPr id="8" name="Picture 7" descr="AA_Tau_mod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9" t="35979" r="19243" b="47796"/>
          <a:stretch/>
        </p:blipFill>
        <p:spPr>
          <a:xfrm>
            <a:off x="6773333" y="133050"/>
            <a:ext cx="2237619" cy="1112762"/>
          </a:xfrm>
          <a:prstGeom prst="rect">
            <a:avLst/>
          </a:prstGeom>
        </p:spPr>
      </p:pic>
      <p:pic>
        <p:nvPicPr>
          <p:cNvPr id="3" name="Picture 2" descr="AA_Tau_snr_tradeof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5" y="1616527"/>
            <a:ext cx="8285238" cy="4464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7744" y="2249711"/>
            <a:ext cx="28919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Helvetica Light"/>
                <a:cs typeface="Helvetica Light"/>
              </a:rPr>
              <a:t>Robust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Helvetica Light"/>
                <a:cs typeface="Helvetica Light"/>
              </a:rPr>
              <a:t>Gaussian taper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Helvetica Light"/>
                <a:cs typeface="Helvetica Light"/>
              </a:rPr>
              <a:t>Generalized robust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14470" y="0"/>
            <a:ext cx="7208756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Realistic example </a:t>
            </a:r>
            <a:r>
              <a:rPr lang="mr-IN" sz="40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 AA Tau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90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43C5-7D13-864B-85F9-2EE2D618FE79}" type="datetime1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0C3F2-015A-9940-9F5F-6832860A4807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 descr="AA_Tau_unif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0" t="8995" r="8477" b="23633"/>
          <a:stretch/>
        </p:blipFill>
        <p:spPr>
          <a:xfrm>
            <a:off x="445105" y="1548189"/>
            <a:ext cx="3929115" cy="3918857"/>
          </a:xfrm>
          <a:prstGeom prst="rect">
            <a:avLst/>
          </a:prstGeom>
        </p:spPr>
      </p:pic>
      <p:pic>
        <p:nvPicPr>
          <p:cNvPr id="7" name="Picture 6" descr="AA_Tau_su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0" t="8995" r="8477" b="23633"/>
          <a:stretch/>
        </p:blipFill>
        <p:spPr>
          <a:xfrm>
            <a:off x="4767358" y="1548189"/>
            <a:ext cx="3929115" cy="39188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84758" y="5494990"/>
            <a:ext cx="18414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Helvetica Light"/>
                <a:cs typeface="Helvetica Light"/>
              </a:rPr>
              <a:t>SNR = 49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51675" y="5494990"/>
            <a:ext cx="18414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Helvetica Light"/>
                <a:cs typeface="Helvetica Light"/>
              </a:rPr>
              <a:t>SNR = 87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0008" y="1014911"/>
            <a:ext cx="32928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Helvetica"/>
                <a:cs typeface="Helvetica"/>
              </a:rPr>
              <a:t>Uniform weighting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18217" y="1017614"/>
            <a:ext cx="38685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latin typeface="Helvetica"/>
                <a:cs typeface="Helvetica"/>
              </a:rPr>
              <a:t>Generalized Briggs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Realistic example </a:t>
            </a:r>
            <a:r>
              <a:rPr lang="mr-IN" sz="4000" dirty="0" smtClean="0">
                <a:solidFill>
                  <a:schemeClr val="tx2"/>
                </a:solidFill>
                <a:latin typeface="Helvetica"/>
                <a:cs typeface="Helvetica"/>
              </a:rPr>
              <a:t>–</a:t>
            </a:r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 AA Tau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4998" y="6013382"/>
            <a:ext cx="1551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Loomis + 2017</a:t>
            </a:r>
            <a:endParaRPr lang="en-US" sz="16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609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034B-EA69-FE4C-9CCD-4C28FEEFD999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07476"/>
            <a:ext cx="8379325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Generalized robust weighting outperforms robust weighting for all extended sources, and reduces to robust weighting for point sources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Especially shines in comparison to tapering, good for cases where you need a little extra SNR, but want to preserve resolution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Need knowledge of source structure </a:t>
            </a:r>
            <a:r>
              <a:rPr lang="mr-IN" sz="2800" dirty="0" smtClean="0">
                <a:latin typeface="Helvetica Light"/>
                <a:cs typeface="Helvetica Light"/>
              </a:rPr>
              <a:t>–</a:t>
            </a:r>
            <a:r>
              <a:rPr lang="en-US" sz="2800" dirty="0" smtClean="0">
                <a:latin typeface="Helvetica Light"/>
                <a:cs typeface="Helvetica Light"/>
              </a:rPr>
              <a:t> CLEAN model is an estimate of this!</a:t>
            </a: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endParaRPr lang="en-US" sz="2600" dirty="0" smtClean="0">
              <a:latin typeface="Helvetica Light"/>
              <a:cs typeface="Helvetica Ligh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Summary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471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1E15A-951D-2F42-A9A6-71E2EE47DC6A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307476"/>
            <a:ext cx="837932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Matched filtering allows priors to be leveraged, increasing spectral SNR and image fidelity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Prior constraints can be derived from the data itself, or from astrophysical/chemical models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VISIBLE tool available for use! Check it </a:t>
            </a:r>
            <a:r>
              <a:rPr lang="en-US" sz="2800" dirty="0">
                <a:latin typeface="Helvetica Light"/>
                <a:cs typeface="Helvetica Light"/>
              </a:rPr>
              <a:t>out at: </a:t>
            </a:r>
            <a:r>
              <a:rPr lang="en-US" sz="2800" u="sng" dirty="0" err="1">
                <a:solidFill>
                  <a:srgbClr val="3366FF"/>
                </a:solidFill>
                <a:latin typeface="Helvetica Light"/>
                <a:cs typeface="Helvetica Light"/>
              </a:rPr>
              <a:t>github.com</a:t>
            </a:r>
            <a:r>
              <a:rPr lang="en-US" sz="2800" u="sng" dirty="0">
                <a:solidFill>
                  <a:srgbClr val="3366FF"/>
                </a:solidFill>
                <a:latin typeface="Helvetica Light"/>
                <a:cs typeface="Helvetica Light"/>
              </a:rPr>
              <a:t>/</a:t>
            </a:r>
            <a:r>
              <a:rPr lang="en-US" sz="2800" u="sng" dirty="0" err="1">
                <a:solidFill>
                  <a:srgbClr val="3366FF"/>
                </a:solidFill>
                <a:latin typeface="Helvetica Light"/>
                <a:cs typeface="Helvetica Light"/>
              </a:rPr>
              <a:t>AstroChem</a:t>
            </a:r>
            <a:r>
              <a:rPr lang="en-US" sz="2800" u="sng" dirty="0">
                <a:solidFill>
                  <a:srgbClr val="3366FF"/>
                </a:solidFill>
                <a:latin typeface="Helvetica Light"/>
                <a:cs typeface="Helvetica Light"/>
              </a:rPr>
              <a:t>/</a:t>
            </a:r>
            <a:r>
              <a:rPr lang="en-US" sz="2800" u="sng" dirty="0" smtClean="0">
                <a:solidFill>
                  <a:srgbClr val="3366FF"/>
                </a:solidFill>
                <a:latin typeface="Helvetica Light"/>
                <a:cs typeface="Helvetica Light"/>
              </a:rPr>
              <a:t>VISIBLE</a:t>
            </a:r>
            <a:r>
              <a:rPr lang="en-US" sz="2800" dirty="0" smtClean="0">
                <a:latin typeface="Helvetica Light"/>
                <a:cs typeface="Helvetica Light"/>
              </a:rPr>
              <a:t> 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Generalized robust weighting implemented in CASA, stay tuned for release</a:t>
            </a:r>
            <a:endParaRPr lang="en-US" sz="2800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endParaRPr lang="en-US" sz="2600" dirty="0" smtClean="0">
              <a:latin typeface="Helvetica Light"/>
              <a:cs typeface="Helvetica Ligh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Helvetica"/>
                <a:cs typeface="Helvetica"/>
              </a:rPr>
              <a:t>Summary</a:t>
            </a:r>
            <a:endParaRPr lang="en-US" sz="40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3391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8C2A-3EE6-B54F-A323-DE32E2031878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SNR boost is proportional to resolution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igure_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2" y="3729564"/>
            <a:ext cx="7880047" cy="2298347"/>
          </a:xfrm>
          <a:prstGeom prst="rect">
            <a:avLst/>
          </a:prstGeom>
        </p:spPr>
      </p:pic>
      <p:pic>
        <p:nvPicPr>
          <p:cNvPr id="3" name="Picture 2" descr="Figure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2" y="1169611"/>
            <a:ext cx="7880047" cy="22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33" y="908435"/>
            <a:ext cx="4718050" cy="54415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734D-4920-C941-BCB2-CCB8A94A71DD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76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89023" y="0"/>
            <a:ext cx="7189787" cy="8842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Kernel generation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125313" y="4105177"/>
            <a:ext cx="3068238" cy="49959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4C56-3644-1F47-824F-5D1B98BAFEFD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77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46258" y="0"/>
            <a:ext cx="7189787" cy="8842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vis_sample</a:t>
            </a:r>
            <a:endParaRPr lang="en-US" sz="36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1914" y="1053910"/>
            <a:ext cx="8164411" cy="502051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Python implementation of </a:t>
            </a:r>
            <a:r>
              <a:rPr lang="en-US" dirty="0" err="1" smtClean="0">
                <a:latin typeface="Helvetica Light"/>
                <a:cs typeface="Helvetica Light"/>
              </a:rPr>
              <a:t>uvmodel</a:t>
            </a:r>
            <a:r>
              <a:rPr lang="en-US" dirty="0" err="1" smtClean="0">
                <a:latin typeface="Helvetica Light"/>
                <a:cs typeface="Helvetica Light"/>
                <a:hlinkClick r:id="rId2"/>
              </a:rPr>
              <a:t>https</a:t>
            </a:r>
            <a:r>
              <a:rPr lang="en-US" dirty="0">
                <a:latin typeface="Helvetica Light"/>
                <a:cs typeface="Helvetica Light"/>
                <a:hlinkClick r:id="rId2"/>
              </a:rPr>
              <a:t>://github.com/AstroChem/</a:t>
            </a:r>
            <a:r>
              <a:rPr lang="en-US" dirty="0" smtClean="0">
                <a:latin typeface="Helvetica Light"/>
                <a:cs typeface="Helvetica Light"/>
                <a:hlinkClick r:id="rId2"/>
              </a:rPr>
              <a:t>vis_sample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</a:p>
          <a:p>
            <a:pPr marL="457200" indent="-457200">
              <a:buFont typeface="Arial"/>
              <a:buChar char="•"/>
            </a:pPr>
            <a:endParaRPr lang="en-US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~25% faster than uvmodel</a:t>
            </a:r>
          </a:p>
          <a:p>
            <a:pPr marL="457200" indent="-457200">
              <a:buFont typeface="Arial"/>
              <a:buChar char="•"/>
            </a:pPr>
            <a:endParaRPr lang="en-US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Accepts FITS cubes (i.e. from LIME) and RADMC-3D output files</a:t>
            </a:r>
          </a:p>
          <a:p>
            <a:pPr marL="457200" indent="-457200">
              <a:buFont typeface="Arial"/>
              <a:buChar char="•"/>
            </a:pPr>
            <a:endParaRPr lang="en-US" dirty="0">
              <a:latin typeface="Helvetica Light"/>
              <a:cs typeface="Helvetica Light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Interfaces with CASA measurement sets (input and output)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latin typeface="Helvetica Light"/>
              <a:cs typeface="Helvetica Light"/>
            </a:endParaRPr>
          </a:p>
          <a:p>
            <a:pPr marL="1200150" lvl="1" indent="-457200">
              <a:buFont typeface="Arial"/>
              <a:buChar char="•"/>
            </a:pP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D74A-ADA3-B246-8ACA-334433259014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78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064190"/>
            <a:ext cx="8566482" cy="5292159"/>
          </a:xfrm>
        </p:spPr>
        <p:txBody>
          <a:bodyPr>
            <a:normAutofit fontScale="77500" lnSpcReduction="20000"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Kernel interpolation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Streamlined loading of data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Automated line identification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Response normalization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Response spectra </a:t>
            </a:r>
            <a:r>
              <a:rPr lang="en-US" sz="3900" dirty="0" err="1" smtClean="0">
                <a:latin typeface="Helvetica Light"/>
                <a:cs typeface="Helvetica Light"/>
              </a:rPr>
              <a:t>regridding</a:t>
            </a:r>
            <a:r>
              <a:rPr lang="en-US" sz="3900" dirty="0" smtClean="0">
                <a:latin typeface="Helvetica Light"/>
                <a:cs typeface="Helvetica Light"/>
              </a:rPr>
              <a:t> and averaging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Screening against catalogues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lvl="1" indent="0">
              <a:buNone/>
            </a:pP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Development for survey implementation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5982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47230-D663-4F4C-AC79-8BFABB5C2E6F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79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064190"/>
            <a:ext cx="8566482" cy="5292159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MWC 480 </a:t>
            </a:r>
            <a:r>
              <a:rPr lang="mr-IN" sz="3900" dirty="0" smtClean="0">
                <a:latin typeface="Helvetica Light"/>
                <a:cs typeface="Helvetica Light"/>
              </a:rPr>
              <a:t>–</a:t>
            </a:r>
            <a:r>
              <a:rPr lang="en-US" sz="3900" dirty="0" smtClean="0">
                <a:latin typeface="Helvetica Light"/>
                <a:cs typeface="Helvetica Light"/>
              </a:rPr>
              <a:t> 12 species (</a:t>
            </a:r>
            <a:r>
              <a:rPr lang="en-US" sz="3900" baseline="30000" dirty="0" smtClean="0">
                <a:latin typeface="Helvetica Light"/>
                <a:cs typeface="Helvetica Light"/>
              </a:rPr>
              <a:t>13</a:t>
            </a:r>
            <a:r>
              <a:rPr lang="en-US" sz="3900" dirty="0" smtClean="0">
                <a:latin typeface="Helvetica Light"/>
                <a:cs typeface="Helvetica Light"/>
              </a:rPr>
              <a:t>C</a:t>
            </a:r>
            <a:r>
              <a:rPr lang="en-US" sz="3900" baseline="30000" dirty="0" smtClean="0">
                <a:latin typeface="Helvetica Light"/>
                <a:cs typeface="Helvetica Light"/>
              </a:rPr>
              <a:t>18</a:t>
            </a:r>
            <a:r>
              <a:rPr lang="en-US" sz="3900" dirty="0" smtClean="0">
                <a:latin typeface="Helvetica Light"/>
                <a:cs typeface="Helvetica Light"/>
              </a:rPr>
              <a:t>O, N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H</a:t>
            </a:r>
            <a:r>
              <a:rPr lang="en-US" sz="3900" baseline="30000" dirty="0" smtClean="0">
                <a:latin typeface="Helvetica Light"/>
                <a:cs typeface="Helvetica Light"/>
              </a:rPr>
              <a:t>+</a:t>
            </a:r>
            <a:r>
              <a:rPr lang="en-US" sz="3900" dirty="0" smtClean="0">
                <a:latin typeface="Helvetica Light"/>
                <a:cs typeface="Helvetica Light"/>
              </a:rPr>
              <a:t>, DCN, DCO</a:t>
            </a:r>
            <a:r>
              <a:rPr lang="en-US" sz="3900" baseline="30000" dirty="0" smtClean="0">
                <a:latin typeface="Helvetica Light"/>
                <a:cs typeface="Helvetica Light"/>
              </a:rPr>
              <a:t>+</a:t>
            </a:r>
            <a:r>
              <a:rPr lang="en-US" sz="3900" dirty="0">
                <a:latin typeface="Helvetica Light"/>
                <a:cs typeface="Helvetica Light"/>
              </a:rPr>
              <a:t>,</a:t>
            </a:r>
            <a:r>
              <a:rPr lang="en-US" sz="3900" dirty="0" smtClean="0">
                <a:latin typeface="Helvetica Light"/>
                <a:cs typeface="Helvetica Light"/>
              </a:rPr>
              <a:t> CH</a:t>
            </a:r>
            <a:r>
              <a:rPr lang="en-US" sz="3900" baseline="-25000" dirty="0" smtClean="0">
                <a:latin typeface="Helvetica Light"/>
                <a:cs typeface="Helvetica Light"/>
              </a:rPr>
              <a:t>3</a:t>
            </a:r>
            <a:r>
              <a:rPr lang="en-US" sz="3900" dirty="0" smtClean="0">
                <a:latin typeface="Helvetica Light"/>
                <a:cs typeface="Helvetica Light"/>
              </a:rPr>
              <a:t>CN, HC</a:t>
            </a:r>
            <a:r>
              <a:rPr lang="en-US" sz="3900" baseline="-25000" dirty="0" smtClean="0">
                <a:latin typeface="Helvetica Light"/>
                <a:cs typeface="Helvetica Light"/>
              </a:rPr>
              <a:t>3</a:t>
            </a:r>
            <a:r>
              <a:rPr lang="en-US" sz="3900" dirty="0" smtClean="0">
                <a:latin typeface="Helvetica Light"/>
                <a:cs typeface="Helvetica Light"/>
              </a:rPr>
              <a:t>N, C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D, c-C</a:t>
            </a:r>
            <a:r>
              <a:rPr lang="en-US" sz="3900" baseline="-25000" dirty="0" smtClean="0">
                <a:latin typeface="Helvetica Light"/>
                <a:cs typeface="Helvetica Light"/>
              </a:rPr>
              <a:t>3</a:t>
            </a:r>
            <a:r>
              <a:rPr lang="en-US" sz="3900" dirty="0" smtClean="0">
                <a:latin typeface="Helvetica Light"/>
                <a:cs typeface="Helvetica Light"/>
              </a:rPr>
              <a:t>H</a:t>
            </a:r>
            <a:r>
              <a:rPr lang="en-US" sz="3900" baseline="-25000" dirty="0" smtClean="0">
                <a:latin typeface="Helvetica Light"/>
                <a:cs typeface="Helvetica Light"/>
              </a:rPr>
              <a:t>2,</a:t>
            </a:r>
            <a:r>
              <a:rPr lang="en-US" sz="3900" dirty="0" smtClean="0">
                <a:latin typeface="Helvetica Light"/>
                <a:cs typeface="Helvetica Light"/>
              </a:rPr>
              <a:t> H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CO, H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CN, H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CS, CS)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err="1" smtClean="0">
                <a:latin typeface="Helvetica Light"/>
                <a:cs typeface="Helvetica Light"/>
              </a:rPr>
              <a:t>LkCa</a:t>
            </a:r>
            <a:r>
              <a:rPr lang="en-US" sz="3900" dirty="0" smtClean="0">
                <a:latin typeface="Helvetica Light"/>
                <a:cs typeface="Helvetica Light"/>
              </a:rPr>
              <a:t> 15 </a:t>
            </a:r>
            <a:r>
              <a:rPr lang="mr-IN" sz="3900" dirty="0" smtClean="0">
                <a:latin typeface="Helvetica Light"/>
                <a:cs typeface="Helvetica Light"/>
              </a:rPr>
              <a:t>–</a:t>
            </a:r>
            <a:r>
              <a:rPr lang="en-US" sz="3900" dirty="0" smtClean="0">
                <a:latin typeface="Helvetica Light"/>
                <a:cs typeface="Helvetica Light"/>
              </a:rPr>
              <a:t> 10 species (</a:t>
            </a:r>
            <a:r>
              <a:rPr lang="en-US" sz="3900" baseline="30000" dirty="0" smtClean="0">
                <a:latin typeface="Helvetica Light"/>
                <a:cs typeface="Helvetica Light"/>
              </a:rPr>
              <a:t>13</a:t>
            </a:r>
            <a:r>
              <a:rPr lang="en-US" sz="3900" dirty="0" smtClean="0">
                <a:latin typeface="Helvetica Light"/>
                <a:cs typeface="Helvetica Light"/>
              </a:rPr>
              <a:t>C</a:t>
            </a:r>
            <a:r>
              <a:rPr lang="en-US" sz="3900" baseline="30000" dirty="0" smtClean="0">
                <a:latin typeface="Helvetica Light"/>
                <a:cs typeface="Helvetica Light"/>
              </a:rPr>
              <a:t>18</a:t>
            </a:r>
            <a:r>
              <a:rPr lang="en-US" sz="3900" dirty="0" smtClean="0">
                <a:latin typeface="Helvetica Light"/>
                <a:cs typeface="Helvetica Light"/>
              </a:rPr>
              <a:t>O, N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H</a:t>
            </a:r>
            <a:r>
              <a:rPr lang="en-US" sz="3900" baseline="30000" dirty="0" smtClean="0">
                <a:latin typeface="Helvetica Light"/>
                <a:cs typeface="Helvetica Light"/>
              </a:rPr>
              <a:t>+</a:t>
            </a:r>
            <a:r>
              <a:rPr lang="en-US" sz="3900" dirty="0" smtClean="0">
                <a:latin typeface="Helvetica Light"/>
                <a:cs typeface="Helvetica Light"/>
              </a:rPr>
              <a:t>, DCN, DCO</a:t>
            </a:r>
            <a:r>
              <a:rPr lang="en-US" sz="3900" baseline="30000" dirty="0" smtClean="0">
                <a:latin typeface="Helvetica Light"/>
                <a:cs typeface="Helvetica Light"/>
              </a:rPr>
              <a:t>+</a:t>
            </a:r>
            <a:r>
              <a:rPr lang="en-US" sz="3900" dirty="0" smtClean="0">
                <a:latin typeface="Helvetica Light"/>
                <a:cs typeface="Helvetica Light"/>
              </a:rPr>
              <a:t>, DNC, c-C</a:t>
            </a:r>
            <a:r>
              <a:rPr lang="en-US" sz="3900" baseline="-25000" dirty="0" smtClean="0">
                <a:latin typeface="Helvetica Light"/>
                <a:cs typeface="Helvetica Light"/>
              </a:rPr>
              <a:t>3</a:t>
            </a:r>
            <a:r>
              <a:rPr lang="en-US" sz="3900" dirty="0" smtClean="0">
                <a:latin typeface="Helvetica Light"/>
                <a:cs typeface="Helvetica Light"/>
              </a:rPr>
              <a:t>H</a:t>
            </a:r>
            <a:r>
              <a:rPr lang="en-US" sz="3900" baseline="-25000" dirty="0" smtClean="0">
                <a:latin typeface="Helvetica Light"/>
                <a:cs typeface="Helvetica Light"/>
              </a:rPr>
              <a:t>2,</a:t>
            </a:r>
            <a:r>
              <a:rPr lang="en-US" sz="3900" dirty="0" smtClean="0">
                <a:latin typeface="Helvetica Light"/>
                <a:cs typeface="Helvetica Light"/>
              </a:rPr>
              <a:t> H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CO, H</a:t>
            </a:r>
            <a:r>
              <a:rPr lang="en-US" sz="3900" baseline="-25000" dirty="0" smtClean="0">
                <a:latin typeface="Helvetica Light"/>
                <a:cs typeface="Helvetica Light"/>
              </a:rPr>
              <a:t>2</a:t>
            </a:r>
            <a:r>
              <a:rPr lang="en-US" sz="3900" dirty="0" smtClean="0">
                <a:latin typeface="Helvetica Light"/>
                <a:cs typeface="Helvetica Light"/>
              </a:rPr>
              <a:t>CN, CS, C</a:t>
            </a:r>
            <a:r>
              <a:rPr lang="en-US" sz="3900" baseline="30000" dirty="0" smtClean="0">
                <a:latin typeface="Helvetica Light"/>
                <a:cs typeface="Helvetica Light"/>
              </a:rPr>
              <a:t>34</a:t>
            </a:r>
            <a:r>
              <a:rPr lang="en-US" sz="3900" dirty="0" smtClean="0">
                <a:latin typeface="Helvetica Light"/>
                <a:cs typeface="Helvetica Light"/>
              </a:rPr>
              <a:t>S)</a:t>
            </a:r>
          </a:p>
          <a:p>
            <a:pPr marL="457200" lvl="1" indent="-457200">
              <a:buFont typeface="Arial"/>
              <a:buChar char="•"/>
            </a:pPr>
            <a:endParaRPr lang="en-US" sz="3900" dirty="0">
              <a:latin typeface="Helvetica Light"/>
              <a:cs typeface="Helvetica Light"/>
            </a:endParaRPr>
          </a:p>
          <a:p>
            <a:pPr lvl="1" indent="0">
              <a:buNone/>
            </a:pP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Helvetica"/>
                <a:cs typeface="Helvetica"/>
              </a:rPr>
              <a:t>Disk Spectral Survey</a:t>
            </a:r>
            <a:endParaRPr lang="en-US" sz="36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195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5FFA-3006-294B-B026-45DEEB4D126E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8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Spectral </a:t>
            </a:r>
            <a:r>
              <a:rPr lang="en-US" sz="3900" dirty="0">
                <a:latin typeface="Helvetica Light"/>
                <a:cs typeface="Helvetica Light"/>
              </a:rPr>
              <a:t>r</a:t>
            </a:r>
            <a:r>
              <a:rPr lang="en-US" sz="3900" dirty="0" smtClean="0">
                <a:latin typeface="Helvetica Light"/>
                <a:cs typeface="Helvetica Light"/>
              </a:rPr>
              <a:t>esolution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150" r="9244" b="9187"/>
          <a:stretch/>
        </p:blipFill>
        <p:spPr>
          <a:xfrm>
            <a:off x="5778072" y="1338408"/>
            <a:ext cx="2304229" cy="2242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6063" y="3538430"/>
            <a:ext cx="160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Andrews + (2016)</a:t>
            </a:r>
          </a:p>
        </p:txBody>
      </p:sp>
    </p:spTree>
    <p:extLst>
      <p:ext uri="{BB962C8B-B14F-4D97-AF65-F5344CB8AC3E}">
        <p14:creationId xmlns:p14="http://schemas.microsoft.com/office/powerpoint/2010/main" val="17201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BFEB-DBE0-9D4B-8220-7A411460FD4B}" type="datetime1">
              <a:rPr lang="en-US" smtClean="0"/>
              <a:t>3/20/18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Ryan A. Loomis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C6FF-30F5-CC41-A9C2-5842EE7C57C2}" type="slidenum">
              <a:rPr lang="en-US" smtClean="0"/>
              <a:t>9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50454"/>
            <a:ext cx="8566482" cy="5020516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Spatial resolution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Sensitivity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Bandwidth</a:t>
            </a:r>
          </a:p>
          <a:p>
            <a:pPr marL="457200" lvl="1" indent="-457200">
              <a:buFont typeface="Arial"/>
              <a:buChar char="•"/>
            </a:pPr>
            <a:endParaRPr lang="en-US" sz="3000" dirty="0" smtClean="0">
              <a:latin typeface="Helvetica Light"/>
              <a:cs typeface="Helvetica Light"/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900" dirty="0" smtClean="0">
                <a:latin typeface="Helvetica Light"/>
                <a:cs typeface="Helvetica Light"/>
              </a:rPr>
              <a:t>Spectral </a:t>
            </a:r>
            <a:r>
              <a:rPr lang="en-US" sz="3900" dirty="0">
                <a:latin typeface="Helvetica Light"/>
                <a:cs typeface="Helvetica Light"/>
              </a:rPr>
              <a:t>r</a:t>
            </a:r>
            <a:r>
              <a:rPr lang="en-US" sz="3900" dirty="0" smtClean="0">
                <a:latin typeface="Helvetica Light"/>
                <a:cs typeface="Helvetica Light"/>
              </a:rPr>
              <a:t>esolution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06500"/>
          </a:xfrm>
          <a:prstGeom prst="rect">
            <a:avLst/>
          </a:prstGeom>
          <a:effectLst>
            <a:outerShdw blurRad="69850" dist="38100" dir="5400000" sx="91000" sy="91000" algn="tl" rotWithShape="0">
              <a:srgbClr val="000000">
                <a:alpha val="51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2"/>
                </a:solidFill>
                <a:latin typeface="Helvetica"/>
                <a:cs typeface="Helvetica"/>
              </a:rPr>
              <a:t>Improvements with new interferometers</a:t>
            </a:r>
            <a:endParaRPr lang="en-US" sz="3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807" y="2693714"/>
            <a:ext cx="1043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ALMA + (2015)</a:t>
            </a:r>
          </a:p>
        </p:txBody>
      </p:sp>
      <p:pic>
        <p:nvPicPr>
          <p:cNvPr id="2" name="Picture 1" descr="P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13" y="3694455"/>
            <a:ext cx="2304784" cy="23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368" r="61086" b="17421"/>
          <a:stretch/>
        </p:blipFill>
        <p:spPr>
          <a:xfrm>
            <a:off x="5788000" y="1401101"/>
            <a:ext cx="2202940" cy="2228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150" r="9244" b="9187"/>
          <a:stretch/>
        </p:blipFill>
        <p:spPr>
          <a:xfrm>
            <a:off x="5778072" y="1338408"/>
            <a:ext cx="2304229" cy="2242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5028" y="1066920"/>
            <a:ext cx="11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TW </a:t>
            </a:r>
            <a:r>
              <a:rPr lang="en-US" sz="2000" b="1" dirty="0" err="1" smtClean="0">
                <a:latin typeface="Helvetica"/>
                <a:cs typeface="Helvetica"/>
              </a:rPr>
              <a:t>Hya</a:t>
            </a:r>
            <a:endParaRPr lang="en-US" sz="2000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78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2333</Words>
  <Application>Microsoft Macintosh PowerPoint</Application>
  <PresentationFormat>On-screen Show (4:3)</PresentationFormat>
  <Paragraphs>703</Paragraphs>
  <Slides>79</Slides>
  <Notes>1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Office Theme</vt:lpstr>
      <vt:lpstr>Equation</vt:lpstr>
      <vt:lpstr>Applications of Matched Filtering for Improved Interferometric Imaging and Weak Line Detection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Kernel generation</vt:lpstr>
      <vt:lpstr>vis_sample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Matched filtering as a weak line detection technique</dc:title>
  <dc:creator>Ryan Loomis</dc:creator>
  <cp:lastModifiedBy>Ryan Loomis</cp:lastModifiedBy>
  <cp:revision>78</cp:revision>
  <dcterms:created xsi:type="dcterms:W3CDTF">2017-02-23T15:13:42Z</dcterms:created>
  <dcterms:modified xsi:type="dcterms:W3CDTF">2018-03-20T14:57:05Z</dcterms:modified>
</cp:coreProperties>
</file>